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646" r:id="rId2"/>
    <p:sldId id="706" r:id="rId3"/>
    <p:sldId id="661" r:id="rId4"/>
    <p:sldId id="705" r:id="rId5"/>
    <p:sldId id="648" r:id="rId6"/>
    <p:sldId id="686" r:id="rId7"/>
    <p:sldId id="784" r:id="rId8"/>
    <p:sldId id="781" r:id="rId9"/>
    <p:sldId id="801" r:id="rId10"/>
    <p:sldId id="825" r:id="rId11"/>
    <p:sldId id="824" r:id="rId12"/>
    <p:sldId id="812" r:id="rId13"/>
    <p:sldId id="814" r:id="rId14"/>
    <p:sldId id="815" r:id="rId15"/>
    <p:sldId id="816" r:id="rId16"/>
    <p:sldId id="817" r:id="rId17"/>
    <p:sldId id="818" r:id="rId18"/>
    <p:sldId id="819" r:id="rId19"/>
    <p:sldId id="820" r:id="rId20"/>
    <p:sldId id="821" r:id="rId21"/>
    <p:sldId id="822" r:id="rId22"/>
    <p:sldId id="823" r:id="rId23"/>
    <p:sldId id="810" r:id="rId24"/>
    <p:sldId id="713" r:id="rId25"/>
    <p:sldId id="715" r:id="rId26"/>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25A"/>
    <a:srgbClr val="0070C0"/>
    <a:srgbClr val="F4962D"/>
    <a:srgbClr val="F7B66C"/>
    <a:srgbClr val="EA5526"/>
    <a:srgbClr val="FFFFFF"/>
    <a:srgbClr val="6D717B"/>
    <a:srgbClr val="E0FCED"/>
    <a:srgbClr val="003A40"/>
    <a:srgbClr val="161E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5368" autoAdjust="0"/>
  </p:normalViewPr>
  <p:slideViewPr>
    <p:cSldViewPr snapToGrid="0">
      <p:cViewPr varScale="1">
        <p:scale>
          <a:sx n="103" d="100"/>
          <a:sy n="103" d="100"/>
        </p:scale>
        <p:origin x="114" y="234"/>
      </p:cViewPr>
      <p:guideLst/>
    </p:cSldViewPr>
  </p:slideViewPr>
  <p:notesTextViewPr>
    <p:cViewPr>
      <p:scale>
        <a:sx n="1" d="1"/>
        <a:sy n="1" d="1"/>
      </p:scale>
      <p:origin x="0" y="0"/>
    </p:cViewPr>
  </p:notesTextViewPr>
  <p:sorterViewPr>
    <p:cViewPr>
      <p:scale>
        <a:sx n="150" d="100"/>
        <a:sy n="150" d="100"/>
      </p:scale>
      <p:origin x="0" y="-58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640642-CE17-C2E9-246C-638115C1C3B5}"/>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78F6F78-811A-9FA6-03DF-101096D9287D}"/>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endParaRPr lang="en-US" dirty="0"/>
          </a:p>
        </p:txBody>
      </p:sp>
      <p:sp>
        <p:nvSpPr>
          <p:cNvPr id="4" name="Footer Placeholder 3">
            <a:extLst>
              <a:ext uri="{FF2B5EF4-FFF2-40B4-BE49-F238E27FC236}">
                <a16:creationId xmlns:a16="http://schemas.microsoft.com/office/drawing/2014/main" id="{5A335B82-7DDB-DBE1-BFA0-78DA93AB34B7}"/>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5D5D89D-0AE3-D0CA-DFEB-FB3B3ABC75F9}"/>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C6B07D3-4B96-4C92-A6C7-8A5912D8F759}" type="slidenum">
              <a:rPr lang="en-US" smtClean="0"/>
              <a:t>‹#›</a:t>
            </a:fld>
            <a:endParaRPr lang="en-US" dirty="0"/>
          </a:p>
        </p:txBody>
      </p:sp>
    </p:spTree>
    <p:extLst>
      <p:ext uri="{BB962C8B-B14F-4D97-AF65-F5344CB8AC3E}">
        <p14:creationId xmlns:p14="http://schemas.microsoft.com/office/powerpoint/2010/main" val="22320794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12329" cy="463696"/>
          </a:xfrm>
          <a:prstGeom prst="rect">
            <a:avLst/>
          </a:prstGeom>
        </p:spPr>
        <p:txBody>
          <a:bodyPr vert="horz" lIns="90753" tIns="45376" rIns="90753" bIns="45376" rtlCol="0"/>
          <a:lstStyle>
            <a:lvl1pPr algn="l">
              <a:defRPr sz="1100"/>
            </a:lvl1pPr>
          </a:lstStyle>
          <a:p>
            <a:endParaRPr lang="en-US" dirty="0"/>
          </a:p>
        </p:txBody>
      </p:sp>
      <p:sp>
        <p:nvSpPr>
          <p:cNvPr id="3" name="Date Placeholder 2"/>
          <p:cNvSpPr>
            <a:spLocks noGrp="1"/>
          </p:cNvSpPr>
          <p:nvPr>
            <p:ph type="dt" idx="1"/>
          </p:nvPr>
        </p:nvSpPr>
        <p:spPr>
          <a:xfrm>
            <a:off x="3936174" y="1"/>
            <a:ext cx="3012329" cy="463696"/>
          </a:xfrm>
          <a:prstGeom prst="rect">
            <a:avLst/>
          </a:prstGeom>
        </p:spPr>
        <p:txBody>
          <a:bodyPr vert="horz" lIns="90753" tIns="45376" rIns="90753" bIns="45376" rtlCol="0"/>
          <a:lstStyle>
            <a:lvl1pPr algn="r">
              <a:defRPr sz="1100"/>
            </a:lvl1pPr>
          </a:lstStyle>
          <a:p>
            <a:endParaRPr lang="en-US" dirty="0"/>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0753" tIns="45376" rIns="90753" bIns="45376" rtlCol="0" anchor="ctr"/>
          <a:lstStyle/>
          <a:p>
            <a:endParaRPr lang="en-US" dirty="0"/>
          </a:p>
        </p:txBody>
      </p:sp>
      <p:sp>
        <p:nvSpPr>
          <p:cNvPr id="5" name="Notes Placeholder 4"/>
          <p:cNvSpPr>
            <a:spLocks noGrp="1"/>
          </p:cNvSpPr>
          <p:nvPr>
            <p:ph type="body" sz="quarter" idx="3"/>
          </p:nvPr>
        </p:nvSpPr>
        <p:spPr>
          <a:xfrm>
            <a:off x="695638" y="4444546"/>
            <a:ext cx="5558801" cy="3637020"/>
          </a:xfrm>
          <a:prstGeom prst="rect">
            <a:avLst/>
          </a:prstGeom>
        </p:spPr>
        <p:txBody>
          <a:bodyPr vert="horz" lIns="90753" tIns="45376" rIns="90753" bIns="453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772380"/>
            <a:ext cx="3012329" cy="463696"/>
          </a:xfrm>
          <a:prstGeom prst="rect">
            <a:avLst/>
          </a:prstGeom>
        </p:spPr>
        <p:txBody>
          <a:bodyPr vert="horz" lIns="90753" tIns="45376" rIns="90753" bIns="45376"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36174" y="8772380"/>
            <a:ext cx="3012329" cy="463696"/>
          </a:xfrm>
          <a:prstGeom prst="rect">
            <a:avLst/>
          </a:prstGeom>
        </p:spPr>
        <p:txBody>
          <a:bodyPr vert="horz" lIns="90753" tIns="45376" rIns="90753" bIns="45376" rtlCol="0" anchor="b"/>
          <a:lstStyle>
            <a:lvl1pPr algn="r">
              <a:defRPr sz="1100"/>
            </a:lvl1pPr>
          </a:lstStyle>
          <a:p>
            <a:fld id="{A992E3AD-A462-413F-AD53-0524DBBB0B03}" type="slidenum">
              <a:rPr lang="en-US" smtClean="0"/>
              <a:t>‹#›</a:t>
            </a:fld>
            <a:endParaRPr lang="en-US" dirty="0"/>
          </a:p>
        </p:txBody>
      </p:sp>
    </p:spTree>
    <p:extLst>
      <p:ext uri="{BB962C8B-B14F-4D97-AF65-F5344CB8AC3E}">
        <p14:creationId xmlns:p14="http://schemas.microsoft.com/office/powerpoint/2010/main" val="12820119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A992E3AD-A462-413F-AD53-0524DBBB0B03}" type="slidenum">
              <a:rPr lang="en-US" smtClean="0"/>
              <a:t>1</a:t>
            </a:fld>
            <a:endParaRPr lang="en-US" dirty="0"/>
          </a:p>
        </p:txBody>
      </p:sp>
    </p:spTree>
    <p:extLst>
      <p:ext uri="{BB962C8B-B14F-4D97-AF65-F5344CB8AC3E}">
        <p14:creationId xmlns:p14="http://schemas.microsoft.com/office/powerpoint/2010/main" val="324152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2E3AD-A462-413F-AD53-0524DBBB0B03}" type="slidenum">
              <a:rPr lang="en-US" smtClean="0"/>
              <a:t>4</a:t>
            </a:fld>
            <a:endParaRPr lang="en-US" dirty="0"/>
          </a:p>
        </p:txBody>
      </p:sp>
      <p:sp>
        <p:nvSpPr>
          <p:cNvPr id="5" name="Date Placeholder 4">
            <a:extLst>
              <a:ext uri="{FF2B5EF4-FFF2-40B4-BE49-F238E27FC236}">
                <a16:creationId xmlns:a16="http://schemas.microsoft.com/office/drawing/2014/main" id="{E3FFE863-D024-B2A4-33C0-435D4719D0D5}"/>
              </a:ext>
            </a:extLst>
          </p:cNvPr>
          <p:cNvSpPr>
            <a:spLocks noGrp="1"/>
          </p:cNvSpPr>
          <p:nvPr>
            <p:ph type="dt" idx="1"/>
          </p:nvPr>
        </p:nvSpPr>
        <p:spPr/>
        <p:txBody>
          <a:bodyPr/>
          <a:lstStyle/>
          <a:p>
            <a:endParaRPr lang="en-US" dirty="0"/>
          </a:p>
        </p:txBody>
      </p:sp>
    </p:spTree>
    <p:extLst>
      <p:ext uri="{BB962C8B-B14F-4D97-AF65-F5344CB8AC3E}">
        <p14:creationId xmlns:p14="http://schemas.microsoft.com/office/powerpoint/2010/main" val="12917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A992E3AD-A462-413F-AD53-0524DBBB0B03}" type="slidenum">
              <a:rPr lang="en-US" smtClean="0"/>
              <a:t>7</a:t>
            </a:fld>
            <a:endParaRPr lang="en-US" dirty="0"/>
          </a:p>
        </p:txBody>
      </p:sp>
    </p:spTree>
    <p:extLst>
      <p:ext uri="{BB962C8B-B14F-4D97-AF65-F5344CB8AC3E}">
        <p14:creationId xmlns:p14="http://schemas.microsoft.com/office/powerpoint/2010/main" val="21764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A992E3AD-A462-413F-AD53-0524DBBB0B03}" type="slidenum">
              <a:rPr lang="en-US" smtClean="0"/>
              <a:t>8</a:t>
            </a:fld>
            <a:endParaRPr lang="en-US" dirty="0"/>
          </a:p>
        </p:txBody>
      </p:sp>
    </p:spTree>
    <p:extLst>
      <p:ext uri="{BB962C8B-B14F-4D97-AF65-F5344CB8AC3E}">
        <p14:creationId xmlns:p14="http://schemas.microsoft.com/office/powerpoint/2010/main" val="171128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endParaRPr lang="en-US" dirty="0"/>
          </a:p>
        </p:txBody>
      </p:sp>
      <p:sp>
        <p:nvSpPr>
          <p:cNvPr id="5" name="Slide Number Placeholder 4"/>
          <p:cNvSpPr>
            <a:spLocks noGrp="1"/>
          </p:cNvSpPr>
          <p:nvPr>
            <p:ph type="sldNum" sz="quarter" idx="5"/>
          </p:nvPr>
        </p:nvSpPr>
        <p:spPr/>
        <p:txBody>
          <a:bodyPr/>
          <a:lstStyle/>
          <a:p>
            <a:fld id="{A992E3AD-A462-413F-AD53-0524DBBB0B03}" type="slidenum">
              <a:rPr lang="en-US" smtClean="0"/>
              <a:t>25</a:t>
            </a:fld>
            <a:endParaRPr lang="en-US" dirty="0"/>
          </a:p>
        </p:txBody>
      </p:sp>
    </p:spTree>
    <p:extLst>
      <p:ext uri="{BB962C8B-B14F-4D97-AF65-F5344CB8AC3E}">
        <p14:creationId xmlns:p14="http://schemas.microsoft.com/office/powerpoint/2010/main" val="391243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254785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1886697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937580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1766811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76586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265231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260301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378391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174205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682759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0A794-EDF7-495C-B850-13579AC3C7D4}" type="datetimeFigureOut">
              <a:rPr lang="en-US" smtClean="0"/>
              <a:t>5/22/2024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5A1D43-65A4-49D8-8959-08B3224F5CB2}" type="slidenum">
              <a:rPr lang="en-US" smtClean="0"/>
              <a:t>‹#›</a:t>
            </a:fld>
            <a:endParaRPr lang="en-US" dirty="0"/>
          </a:p>
        </p:txBody>
      </p:sp>
    </p:spTree>
    <p:extLst>
      <p:ext uri="{BB962C8B-B14F-4D97-AF65-F5344CB8AC3E}">
        <p14:creationId xmlns:p14="http://schemas.microsoft.com/office/powerpoint/2010/main" val="3257812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0A794-EDF7-495C-B850-13579AC3C7D4}" type="datetimeFigureOut">
              <a:rPr lang="en-US" smtClean="0"/>
              <a:t>5/22/2024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A1D43-65A4-49D8-8959-08B3224F5CB2}" type="slidenum">
              <a:rPr lang="en-US" smtClean="0"/>
              <a:t>‹#›</a:t>
            </a:fld>
            <a:endParaRPr lang="en-US" dirty="0"/>
          </a:p>
        </p:txBody>
      </p:sp>
    </p:spTree>
    <p:extLst>
      <p:ext uri="{BB962C8B-B14F-4D97-AF65-F5344CB8AC3E}">
        <p14:creationId xmlns:p14="http://schemas.microsoft.com/office/powerpoint/2010/main" val="3075767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water, sky, bench&#10;&#10;Description automatically generated">
            <a:extLst>
              <a:ext uri="{FF2B5EF4-FFF2-40B4-BE49-F238E27FC236}">
                <a16:creationId xmlns:a16="http://schemas.microsoft.com/office/drawing/2014/main" id="{D50F65A4-74FF-5990-2923-0B6527D9FA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9024" y="-4543"/>
            <a:ext cx="6942976" cy="6858000"/>
          </a:xfrm>
          <a:prstGeom prst="rect">
            <a:avLst/>
          </a:prstGeom>
        </p:spPr>
      </p:pic>
      <p:grpSp>
        <p:nvGrpSpPr>
          <p:cNvPr id="95" name="Group 94">
            <a:extLst>
              <a:ext uri="{FF2B5EF4-FFF2-40B4-BE49-F238E27FC236}">
                <a16:creationId xmlns:a16="http://schemas.microsoft.com/office/drawing/2014/main" id="{6057ABE7-6F57-D316-25E2-163D9BB00995}"/>
              </a:ext>
            </a:extLst>
          </p:cNvPr>
          <p:cNvGrpSpPr/>
          <p:nvPr/>
        </p:nvGrpSpPr>
        <p:grpSpPr>
          <a:xfrm>
            <a:off x="11079927" y="-8"/>
            <a:ext cx="1072648" cy="1060323"/>
            <a:chOff x="8023637" y="-138461"/>
            <a:chExt cx="1960094" cy="1937572"/>
          </a:xfrm>
        </p:grpSpPr>
        <p:sp>
          <p:nvSpPr>
            <p:cNvPr id="96" name="Oval 95">
              <a:extLst>
                <a:ext uri="{FF2B5EF4-FFF2-40B4-BE49-F238E27FC236}">
                  <a16:creationId xmlns:a16="http://schemas.microsoft.com/office/drawing/2014/main" id="{8FC15076-8E54-47CA-B98B-25D8F4185D96}"/>
                </a:ext>
              </a:extLst>
            </p:cNvPr>
            <p:cNvSpPr/>
            <p:nvPr/>
          </p:nvSpPr>
          <p:spPr>
            <a:xfrm>
              <a:off x="8220097" y="65158"/>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97" name="Picture 96" descr="Logo&#10;&#10;Description automatically generated">
              <a:extLst>
                <a:ext uri="{FF2B5EF4-FFF2-40B4-BE49-F238E27FC236}">
                  <a16:creationId xmlns:a16="http://schemas.microsoft.com/office/drawing/2014/main" id="{C11E0ECD-9EE4-AF41-6901-041EC0003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3637" y="-138461"/>
              <a:ext cx="1960094" cy="1937572"/>
            </a:xfrm>
            <a:prstGeom prst="rect">
              <a:avLst/>
            </a:prstGeom>
          </p:spPr>
        </p:pic>
      </p:grpSp>
      <p:sp>
        <p:nvSpPr>
          <p:cNvPr id="100" name="TextBox 99">
            <a:extLst>
              <a:ext uri="{FF2B5EF4-FFF2-40B4-BE49-F238E27FC236}">
                <a16:creationId xmlns:a16="http://schemas.microsoft.com/office/drawing/2014/main" id="{FDB7D0CE-D293-BE11-C27F-CC37994D3CF1}"/>
              </a:ext>
            </a:extLst>
          </p:cNvPr>
          <p:cNvSpPr txBox="1"/>
          <p:nvPr/>
        </p:nvSpPr>
        <p:spPr>
          <a:xfrm>
            <a:off x="-14331" y="330212"/>
            <a:ext cx="5209599" cy="6140142"/>
          </a:xfrm>
          <a:prstGeom prst="rect">
            <a:avLst/>
          </a:prstGeom>
          <a:noFill/>
          <a:ln>
            <a:noFill/>
          </a:ln>
        </p:spPr>
        <p:txBody>
          <a:bodyPr wrap="square" rtlCol="0">
            <a:spAutoFit/>
          </a:bodyPr>
          <a:lstStyle/>
          <a:p>
            <a:pPr>
              <a:spcBef>
                <a:spcPts val="600"/>
              </a:spcBef>
              <a:tabLst>
                <a:tab pos="2003425" algn="l"/>
              </a:tabLst>
            </a:pPr>
            <a:r>
              <a:rPr lang="en-US" sz="2400" b="1" dirty="0">
                <a:solidFill>
                  <a:schemeClr val="tx2"/>
                </a:solidFill>
                <a:latin typeface="Century Gothic" panose="020B0502020202020204" pitchFamily="34" charset="0"/>
              </a:rPr>
              <a:t>	Village of 	</a:t>
            </a:r>
          </a:p>
          <a:p>
            <a:pPr>
              <a:spcBef>
                <a:spcPts val="600"/>
              </a:spcBef>
              <a:tabLst>
                <a:tab pos="2003425" algn="l"/>
              </a:tabLst>
            </a:pPr>
            <a:r>
              <a:rPr lang="en-US" sz="2400" b="1" dirty="0">
                <a:solidFill>
                  <a:schemeClr val="tx2"/>
                </a:solidFill>
                <a:latin typeface="Century Gothic" panose="020B0502020202020204" pitchFamily="34" charset="0"/>
              </a:rPr>
              <a:t>	Hastings-on-Hudson</a:t>
            </a:r>
          </a:p>
          <a:p>
            <a:pPr algn="ctr">
              <a:spcBef>
                <a:spcPts val="600"/>
              </a:spcBef>
            </a:pPr>
            <a:endParaRPr lang="en-US" sz="2400" b="1" dirty="0">
              <a:solidFill>
                <a:schemeClr val="tx2"/>
              </a:solidFill>
              <a:latin typeface="Century Gothic" panose="020B0502020202020204" pitchFamily="34" charset="0"/>
            </a:endParaRPr>
          </a:p>
          <a:p>
            <a:pPr algn="ctr">
              <a:spcBef>
                <a:spcPts val="600"/>
              </a:spcBef>
            </a:pPr>
            <a:endParaRPr lang="en-US" sz="1000" b="1" dirty="0">
              <a:solidFill>
                <a:schemeClr val="tx2"/>
              </a:solidFill>
              <a:latin typeface="Century Gothic" panose="020B0502020202020204" pitchFamily="34" charset="0"/>
            </a:endParaRPr>
          </a:p>
          <a:p>
            <a:pPr algn="ctr"/>
            <a:r>
              <a:rPr lang="en-US" sz="3200" b="1" dirty="0">
                <a:solidFill>
                  <a:schemeClr val="accent1"/>
                </a:solidFill>
                <a:latin typeface="Century Gothic" panose="020B0502020202020204" pitchFamily="34" charset="0"/>
              </a:rPr>
              <a:t>COMPREHENSIVE PLAN</a:t>
            </a:r>
          </a:p>
          <a:p>
            <a:pPr algn="ctr"/>
            <a:r>
              <a:rPr lang="en-US" sz="3200" b="1" dirty="0">
                <a:solidFill>
                  <a:schemeClr val="accent1"/>
                </a:solidFill>
                <a:latin typeface="Century Gothic" panose="020B0502020202020204" pitchFamily="34" charset="0"/>
              </a:rPr>
              <a:t>UPDATE &amp;</a:t>
            </a:r>
          </a:p>
          <a:p>
            <a:pPr algn="ctr"/>
            <a:r>
              <a:rPr lang="en-US" sz="3200" b="1" dirty="0">
                <a:solidFill>
                  <a:schemeClr val="accent1"/>
                </a:solidFill>
                <a:latin typeface="Century Gothic" panose="020B0502020202020204" pitchFamily="34" charset="0"/>
              </a:rPr>
              <a:t>LOCAL WATERFRONT REVITALIZATION PROGRAM</a:t>
            </a:r>
          </a:p>
          <a:p>
            <a:pPr algn="ctr"/>
            <a:endParaRPr lang="en-US" sz="3200" b="1" dirty="0">
              <a:solidFill>
                <a:srgbClr val="F4962D"/>
              </a:solidFill>
              <a:latin typeface="Century Gothic" panose="020B0502020202020204" pitchFamily="34" charset="0"/>
            </a:endParaRPr>
          </a:p>
          <a:p>
            <a:pPr algn="ctr"/>
            <a:r>
              <a:rPr lang="en-US" sz="3200" b="1" dirty="0">
                <a:solidFill>
                  <a:srgbClr val="003A40"/>
                </a:solidFill>
                <a:latin typeface="Century Gothic" panose="020B0502020202020204" pitchFamily="34" charset="0"/>
              </a:rPr>
              <a:t>Committee Meeting </a:t>
            </a:r>
          </a:p>
          <a:p>
            <a:pPr algn="ctr"/>
            <a:r>
              <a:rPr lang="en-US" sz="3200" b="1" dirty="0">
                <a:solidFill>
                  <a:srgbClr val="003A40"/>
                </a:solidFill>
                <a:latin typeface="Century Gothic" panose="020B0502020202020204" pitchFamily="34" charset="0"/>
              </a:rPr>
              <a:t>May 22, 2024</a:t>
            </a:r>
            <a:endParaRPr lang="en-US" sz="3600" b="1" dirty="0">
              <a:solidFill>
                <a:srgbClr val="003A40"/>
              </a:solidFill>
              <a:latin typeface="Century Gothic" panose="020B0502020202020204" pitchFamily="34" charset="0"/>
            </a:endParaRPr>
          </a:p>
          <a:p>
            <a:pPr algn="ctr"/>
            <a:endParaRPr lang="en-US" sz="2000" b="1" dirty="0">
              <a:solidFill>
                <a:srgbClr val="003A40"/>
              </a:solidFill>
              <a:latin typeface="Century Gothic" panose="020B0502020202020204" pitchFamily="34" charset="0"/>
            </a:endParaRPr>
          </a:p>
          <a:p>
            <a:pPr algn="ctr"/>
            <a:r>
              <a:rPr lang="en-US" sz="2000" b="1" dirty="0">
                <a:solidFill>
                  <a:srgbClr val="003A40"/>
                </a:solidFill>
                <a:latin typeface="Century Gothic" panose="020B0502020202020204" pitchFamily="34" charset="0"/>
              </a:rPr>
              <a:t>James Harmon Community Center</a:t>
            </a:r>
          </a:p>
        </p:txBody>
      </p:sp>
      <p:grpSp>
        <p:nvGrpSpPr>
          <p:cNvPr id="10" name="Group 9">
            <a:extLst>
              <a:ext uri="{FF2B5EF4-FFF2-40B4-BE49-F238E27FC236}">
                <a16:creationId xmlns:a16="http://schemas.microsoft.com/office/drawing/2014/main" id="{5A6B46C8-485A-92DF-6DFB-C95C078FE601}"/>
              </a:ext>
            </a:extLst>
          </p:cNvPr>
          <p:cNvGrpSpPr/>
          <p:nvPr/>
        </p:nvGrpSpPr>
        <p:grpSpPr>
          <a:xfrm>
            <a:off x="0" y="6497327"/>
            <a:ext cx="12192004" cy="368167"/>
            <a:chOff x="0" y="6497327"/>
            <a:chExt cx="12192004" cy="368167"/>
          </a:xfrm>
        </p:grpSpPr>
        <p:sp>
          <p:nvSpPr>
            <p:cNvPr id="3" name="Rectangle 2">
              <a:extLst>
                <a:ext uri="{FF2B5EF4-FFF2-40B4-BE49-F238E27FC236}">
                  <a16:creationId xmlns:a16="http://schemas.microsoft.com/office/drawing/2014/main" id="{4AFB77DD-E901-261B-C9AA-396BB8320D4E}"/>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5" name="Rectangle 4">
              <a:extLst>
                <a:ext uri="{FF2B5EF4-FFF2-40B4-BE49-F238E27FC236}">
                  <a16:creationId xmlns:a16="http://schemas.microsoft.com/office/drawing/2014/main" id="{FB5A52FD-C3DE-1109-AEAC-58268C6756A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6" name="Rectangle 5">
              <a:extLst>
                <a:ext uri="{FF2B5EF4-FFF2-40B4-BE49-F238E27FC236}">
                  <a16:creationId xmlns:a16="http://schemas.microsoft.com/office/drawing/2014/main" id="{FCB632CD-39EB-C50D-8A02-261EFD504763}"/>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7" name="Rectangle 6">
              <a:extLst>
                <a:ext uri="{FF2B5EF4-FFF2-40B4-BE49-F238E27FC236}">
                  <a16:creationId xmlns:a16="http://schemas.microsoft.com/office/drawing/2014/main" id="{16090B86-5635-5C6B-F512-4FC83634B8B4}"/>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pic>
        <p:nvPicPr>
          <p:cNvPr id="9" name="Picture 8" descr="A picture containing text, outdoor, sign&#10;&#10;Description automatically generated">
            <a:extLst>
              <a:ext uri="{FF2B5EF4-FFF2-40B4-BE49-F238E27FC236}">
                <a16:creationId xmlns:a16="http://schemas.microsoft.com/office/drawing/2014/main" id="{61A17A5D-7B90-A19E-973C-F106CD2317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1459" y="253957"/>
            <a:ext cx="1308076" cy="1308076"/>
          </a:xfrm>
          <a:prstGeom prst="rect">
            <a:avLst/>
          </a:prstGeom>
        </p:spPr>
      </p:pic>
    </p:spTree>
    <p:extLst>
      <p:ext uri="{BB962C8B-B14F-4D97-AF65-F5344CB8AC3E}">
        <p14:creationId xmlns:p14="http://schemas.microsoft.com/office/powerpoint/2010/main" val="2959401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83641"/>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272623" y="570125"/>
            <a:ext cx="10834597" cy="47565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COMMITTEE COMPREHENSIVE PLAN COMMENTS PRESENTATION</a:t>
            </a:r>
          </a:p>
        </p:txBody>
      </p:sp>
      <p:graphicFrame>
        <p:nvGraphicFramePr>
          <p:cNvPr id="15" name="Table 14">
            <a:extLst>
              <a:ext uri="{FF2B5EF4-FFF2-40B4-BE49-F238E27FC236}">
                <a16:creationId xmlns:a16="http://schemas.microsoft.com/office/drawing/2014/main" id="{B15E331A-57BB-02A5-25BB-D1D7E4066EDF}"/>
              </a:ext>
            </a:extLst>
          </p:cNvPr>
          <p:cNvGraphicFramePr>
            <a:graphicFrameLocks noGrp="1"/>
          </p:cNvGraphicFramePr>
          <p:nvPr>
            <p:extLst>
              <p:ext uri="{D42A27DB-BD31-4B8C-83A1-F6EECF244321}">
                <p14:modId xmlns:p14="http://schemas.microsoft.com/office/powerpoint/2010/main" val="2032139409"/>
              </p:ext>
            </p:extLst>
          </p:nvPr>
        </p:nvGraphicFramePr>
        <p:xfrm>
          <a:off x="6767039" y="1186052"/>
          <a:ext cx="4809946" cy="5253486"/>
        </p:xfrm>
        <a:graphic>
          <a:graphicData uri="http://schemas.openxmlformats.org/drawingml/2006/table">
            <a:tbl>
              <a:tblPr firstRow="1" bandRow="1">
                <a:tableStyleId>{5C22544A-7EE6-4342-B048-85BDC9FD1C3A}</a:tableStyleId>
              </a:tblPr>
              <a:tblGrid>
                <a:gridCol w="3289056">
                  <a:extLst>
                    <a:ext uri="{9D8B030D-6E8A-4147-A177-3AD203B41FA5}">
                      <a16:colId xmlns:a16="http://schemas.microsoft.com/office/drawing/2014/main" val="2337129928"/>
                    </a:ext>
                  </a:extLst>
                </a:gridCol>
                <a:gridCol w="1520890">
                  <a:extLst>
                    <a:ext uri="{9D8B030D-6E8A-4147-A177-3AD203B41FA5}">
                      <a16:colId xmlns:a16="http://schemas.microsoft.com/office/drawing/2014/main" val="1071312786"/>
                    </a:ext>
                  </a:extLst>
                </a:gridCol>
              </a:tblGrid>
              <a:tr h="0">
                <a:tc gridSpan="2">
                  <a:txBody>
                    <a:bodyPr/>
                    <a:lstStyle/>
                    <a:p>
                      <a:pPr algn="ctr"/>
                      <a:r>
                        <a:rPr lang="en-US" dirty="0">
                          <a:solidFill>
                            <a:schemeClr val="tx1"/>
                          </a:solidFill>
                          <a:latin typeface="Century Gothic" panose="020B0502020202020204" pitchFamily="34" charset="0"/>
                        </a:rPr>
                        <a:t>Discussion Timeframes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16549145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Introduction: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081264"/>
                  </a:ext>
                </a:extLst>
              </a:tr>
              <a:tr h="414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Vision, Goals and Smart Growth Principles: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401449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Village Overview: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1707836"/>
                  </a:ext>
                </a:extLst>
              </a:tr>
              <a:tr h="391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History and Placemaking: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9260685"/>
                  </a:ext>
                </a:extLst>
              </a:tr>
              <a:tr h="370840">
                <a:tc>
                  <a:txBody>
                    <a:bodyPr/>
                    <a:lstStyle/>
                    <a:p>
                      <a:pPr algn="l"/>
                      <a:r>
                        <a:rPr lang="en-US" sz="1600" dirty="0">
                          <a:latin typeface="Century Gothic" panose="020B0502020202020204" pitchFamily="34" charset="0"/>
                        </a:rPr>
                        <a:t>Housing: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74561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Economic Vitality: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94045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Sustainability and Resiliency: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9986925"/>
                  </a:ext>
                </a:extLst>
              </a:tr>
              <a:tr h="370840">
                <a:tc>
                  <a:txBody>
                    <a:bodyPr/>
                    <a:lstStyle/>
                    <a:p>
                      <a:pPr algn="l"/>
                      <a:r>
                        <a:rPr lang="en-US" sz="1600" dirty="0">
                          <a:latin typeface="Century Gothic" panose="020B0502020202020204" pitchFamily="34" charset="0"/>
                        </a:rPr>
                        <a:t>Recreation: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4266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Connectivity, Mobility and Access: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8379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entury Gothic" panose="020B0502020202020204" pitchFamily="34" charset="0"/>
                        </a:rPr>
                        <a:t>Waterfront: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1554304"/>
                  </a:ext>
                </a:extLst>
              </a:tr>
              <a:tr h="370840">
                <a:tc>
                  <a:txBody>
                    <a:bodyPr/>
                    <a:lstStyle/>
                    <a:p>
                      <a:pPr algn="l"/>
                      <a:r>
                        <a:rPr lang="en-US" sz="1600" dirty="0">
                          <a:latin typeface="Century Gothic" panose="020B0502020202020204" pitchFamily="34" charset="0"/>
                        </a:rPr>
                        <a:t>Governance: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699598"/>
                  </a:ext>
                </a:extLst>
              </a:tr>
              <a:tr h="370840">
                <a:tc>
                  <a:txBody>
                    <a:bodyPr/>
                    <a:lstStyle/>
                    <a:p>
                      <a:pPr algn="l"/>
                      <a:r>
                        <a:rPr lang="en-US" sz="1600" dirty="0">
                          <a:latin typeface="Century Gothic" panose="020B0502020202020204" pitchFamily="34" charset="0"/>
                        </a:rPr>
                        <a:t>Implementation: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a:r>
                        <a:rPr lang="en-US" sz="1600" i="1" dirty="0">
                          <a:latin typeface="Century Gothic" panose="020B0502020202020204" pitchFamily="34" charset="0"/>
                        </a:rPr>
                        <a:t>5 Minutes</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29027177"/>
                  </a:ext>
                </a:extLst>
              </a:tr>
            </a:tbl>
          </a:graphicData>
        </a:graphic>
      </p:graphicFrame>
      <p:sp>
        <p:nvSpPr>
          <p:cNvPr id="16" name="Content Placeholder 2">
            <a:extLst>
              <a:ext uri="{FF2B5EF4-FFF2-40B4-BE49-F238E27FC236}">
                <a16:creationId xmlns:a16="http://schemas.microsoft.com/office/drawing/2014/main" id="{5BBB187E-C0A8-0EE6-FAC8-FFBF4370A983}"/>
              </a:ext>
            </a:extLst>
          </p:cNvPr>
          <p:cNvSpPr txBox="1">
            <a:spLocks/>
          </p:cNvSpPr>
          <p:nvPr/>
        </p:nvSpPr>
        <p:spPr>
          <a:xfrm>
            <a:off x="421881" y="1883466"/>
            <a:ext cx="5145539" cy="31432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lvl="2" indent="-285750">
              <a:lnSpc>
                <a:spcPct val="114000"/>
              </a:lnSpc>
              <a:spcBef>
                <a:spcPts val="0"/>
              </a:spcBef>
              <a:buClr>
                <a:srgbClr val="2F4167"/>
              </a:buClr>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Do the revised sections reflect your comments and/or the intent of your comments? </a:t>
            </a:r>
          </a:p>
          <a:p>
            <a:pPr marL="400050" lvl="2" indent="-285750">
              <a:lnSpc>
                <a:spcPct val="114000"/>
              </a:lnSpc>
              <a:spcBef>
                <a:spcPts val="0"/>
              </a:spcBef>
              <a:buClr>
                <a:srgbClr val="2F4167"/>
              </a:buClr>
              <a:defRPr/>
            </a:pPr>
            <a:endPar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400050" lvl="2" indent="-285750">
              <a:lnSpc>
                <a:spcPct val="114000"/>
              </a:lnSpc>
              <a:spcBef>
                <a:spcPts val="0"/>
              </a:spcBef>
              <a:buClr>
                <a:srgbClr val="2F4167"/>
              </a:buClr>
              <a:defRPr/>
            </a:pP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Do you support sharing the draft Comprehensive Plan for public review and  </a:t>
            </a:r>
            <a:r>
              <a:rPr lang="en-US" sz="1800" dirty="0">
                <a:solidFill>
                  <a:srgbClr val="000000"/>
                </a:solidFill>
                <a:latin typeface="Aptos" panose="020B0004020202020204" pitchFamily="34" charset="0"/>
                <a:ea typeface="Times New Roman" panose="02020603050405020304" pitchFamily="18" charset="0"/>
                <a:cs typeface="Aptos" panose="020B0004020202020204" pitchFamily="34" charset="0"/>
              </a:rPr>
              <a:t>scheduling the Committee</a:t>
            </a:r>
            <a:r>
              <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public hearing (with your minor edits on Version 3 or as discussed today)?</a:t>
            </a:r>
          </a:p>
          <a:p>
            <a:pPr marL="400050" lvl="2" indent="-285750">
              <a:lnSpc>
                <a:spcPct val="114000"/>
              </a:lnSpc>
              <a:spcBef>
                <a:spcPts val="0"/>
              </a:spcBef>
              <a:buClr>
                <a:srgbClr val="2F4167"/>
              </a:buClr>
              <a:defRPr/>
            </a:pPr>
            <a:endParaRPr lang="en-US"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400050" lvl="2" indent="-285750">
              <a:lnSpc>
                <a:spcPct val="114000"/>
              </a:lnSpc>
              <a:spcBef>
                <a:spcPts val="0"/>
              </a:spcBef>
              <a:buClr>
                <a:srgbClr val="2F4167"/>
              </a:buClr>
              <a:defRPr/>
            </a:pPr>
            <a:endParaRPr lang="en-US" sz="1800" b="1" dirty="0">
              <a:latin typeface="Century Gothic" panose="020B0502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377190" lvl="2" indent="0">
              <a:lnSpc>
                <a:spcPct val="100000"/>
              </a:lnSpc>
              <a:spcBef>
                <a:spcPts val="0"/>
              </a:spcBef>
              <a:buClr>
                <a:srgbClr val="2F4167"/>
              </a:buClr>
              <a:buNone/>
              <a:defRPr/>
            </a:pPr>
            <a:endParaRPr lang="en-US" sz="2400" dirty="0">
              <a:latin typeface="Century Gothic" panose="020B0502020202020204" pitchFamily="34" charset="0"/>
            </a:endParaRPr>
          </a:p>
        </p:txBody>
      </p:sp>
      <p:cxnSp>
        <p:nvCxnSpPr>
          <p:cNvPr id="4" name="Straight Connector 3">
            <a:extLst>
              <a:ext uri="{FF2B5EF4-FFF2-40B4-BE49-F238E27FC236}">
                <a16:creationId xmlns:a16="http://schemas.microsoft.com/office/drawing/2014/main" id="{511299E5-0721-CF5A-0140-32D865ADB43C}"/>
              </a:ext>
            </a:extLst>
          </p:cNvPr>
          <p:cNvCxnSpPr/>
          <p:nvPr/>
        </p:nvCxnSpPr>
        <p:spPr>
          <a:xfrm>
            <a:off x="6062950" y="1158210"/>
            <a:ext cx="0" cy="5143438"/>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AA2D53-1C54-D829-12CD-A471442ED5F3}"/>
              </a:ext>
            </a:extLst>
          </p:cNvPr>
          <p:cNvSpPr txBox="1">
            <a:spLocks/>
          </p:cNvSpPr>
          <p:nvPr/>
        </p:nvSpPr>
        <p:spPr>
          <a:xfrm>
            <a:off x="0" y="5286979"/>
            <a:ext cx="5775980" cy="1090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3" indent="-285750">
              <a:lnSpc>
                <a:spcPct val="114000"/>
              </a:lnSpc>
              <a:spcBef>
                <a:spcPts val="0"/>
              </a:spcBef>
              <a:buClr>
                <a:srgbClr val="2F4167"/>
              </a:buClr>
              <a:defRPr/>
            </a:pPr>
            <a:endParaRPr lang="en-US" sz="1200" i="1" dirty="0">
              <a:latin typeface="Century Gothic" panose="020B0502020202020204" pitchFamily="34" charset="0"/>
            </a:endParaRPr>
          </a:p>
          <a:p>
            <a:pPr marL="571500" lvl="3" indent="0">
              <a:lnSpc>
                <a:spcPct val="114000"/>
              </a:lnSpc>
              <a:spcBef>
                <a:spcPts val="0"/>
              </a:spcBef>
              <a:buClr>
                <a:srgbClr val="2F4167"/>
              </a:buClr>
              <a:buNone/>
              <a:defRPr/>
            </a:pPr>
            <a:r>
              <a:rPr lang="en-US" sz="1200" b="1" i="1" dirty="0">
                <a:latin typeface="Century Gothic" panose="020B0502020202020204" pitchFamily="34" charset="0"/>
              </a:rPr>
              <a:t>Reminder: </a:t>
            </a:r>
            <a:r>
              <a:rPr lang="en-US" sz="1200" i="1" dirty="0">
                <a:latin typeface="Century Gothic" panose="020B0502020202020204" pitchFamily="34" charset="0"/>
              </a:rPr>
              <a:t>Following the Committee Public Hearing, an additional Committee meeting is anticipated to consider public comment received and any additional edits to be incorporated into the plan. </a:t>
            </a:r>
          </a:p>
          <a:p>
            <a:pPr marL="377190" lvl="2" indent="0">
              <a:lnSpc>
                <a:spcPct val="100000"/>
              </a:lnSpc>
              <a:spcBef>
                <a:spcPts val="0"/>
              </a:spcBef>
              <a:buClr>
                <a:srgbClr val="2F4167"/>
              </a:buClr>
              <a:buNone/>
              <a:defRPr/>
            </a:pPr>
            <a:endParaRPr lang="en-US" sz="1800" dirty="0">
              <a:latin typeface="Century Gothic" panose="020B0502020202020204" pitchFamily="34" charset="0"/>
            </a:endParaRPr>
          </a:p>
        </p:txBody>
      </p:sp>
    </p:spTree>
    <p:extLst>
      <p:ext uri="{BB962C8B-B14F-4D97-AF65-F5344CB8AC3E}">
        <p14:creationId xmlns:p14="http://schemas.microsoft.com/office/powerpoint/2010/main" val="3563646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8" y="527572"/>
            <a:ext cx="9516803"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INTRODUCTION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r>
              <a:rPr lang="en-US" sz="3200" b="1" i="1" dirty="0">
                <a:solidFill>
                  <a:schemeClr val="bg1"/>
                </a:solidFill>
                <a:latin typeface="Century Gothic" panose="020B0502020202020204" pitchFamily="34" charset="0"/>
              </a:rPr>
              <a:t>_</a:t>
            </a:r>
            <a:r>
              <a:rPr lang="en-US" sz="3200" b="1" dirty="0">
                <a:solidFill>
                  <a:schemeClr val="bg1"/>
                </a:solidFill>
                <a:latin typeface="Century Gothic" panose="020B0502020202020204" pitchFamily="34" charset="0"/>
              </a:rPr>
              <a:t> </a:t>
            </a:r>
            <a:endParaRPr lang="en-US" sz="3200" dirty="0">
              <a:solidFill>
                <a:schemeClr val="bg1"/>
              </a:solidFill>
            </a:endParaRPr>
          </a:p>
        </p:txBody>
      </p:sp>
      <p:pic>
        <p:nvPicPr>
          <p:cNvPr id="8" name="Picture 7">
            <a:extLst>
              <a:ext uri="{FF2B5EF4-FFF2-40B4-BE49-F238E27FC236}">
                <a16:creationId xmlns:a16="http://schemas.microsoft.com/office/drawing/2014/main" id="{4DE68EF6-4C7E-A95E-797D-807429754CD2}"/>
              </a:ext>
            </a:extLst>
          </p:cNvPr>
          <p:cNvPicPr>
            <a:picLocks noChangeAspect="1"/>
          </p:cNvPicPr>
          <p:nvPr/>
        </p:nvPicPr>
        <p:blipFill>
          <a:blip r:embed="rId3"/>
          <a:stretch>
            <a:fillRect/>
          </a:stretch>
        </p:blipFill>
        <p:spPr>
          <a:xfrm>
            <a:off x="4929024" y="1112347"/>
            <a:ext cx="6927396" cy="5216115"/>
          </a:xfrm>
          <a:prstGeom prst="rect">
            <a:avLst/>
          </a:prstGeom>
        </p:spPr>
      </p:pic>
      <p:sp>
        <p:nvSpPr>
          <p:cNvPr id="9" name="TextBox 8">
            <a:extLst>
              <a:ext uri="{FF2B5EF4-FFF2-40B4-BE49-F238E27FC236}">
                <a16:creationId xmlns:a16="http://schemas.microsoft.com/office/drawing/2014/main" id="{59BFF1A2-19C0-6928-FA7B-B0CA1F8E7550}"/>
              </a:ext>
            </a:extLst>
          </p:cNvPr>
          <p:cNvSpPr txBox="1"/>
          <p:nvPr/>
        </p:nvSpPr>
        <p:spPr>
          <a:xfrm>
            <a:off x="515093" y="4504551"/>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Dave </a:t>
            </a:r>
            <a:r>
              <a:rPr lang="en-US" sz="1400" dirty="0" err="1">
                <a:latin typeface="Century Gothic" panose="020B0502020202020204" pitchFamily="34" charset="0"/>
              </a:rPr>
              <a:t>Gunton</a:t>
            </a:r>
            <a:endParaRPr lang="en-US" sz="1400" dirty="0">
              <a:latin typeface="Century Gothic" panose="020B0502020202020204" pitchFamily="34" charset="0"/>
            </a:endParaRPr>
          </a:p>
          <a:p>
            <a:pPr marL="342900" indent="-342900">
              <a:spcAft>
                <a:spcPts val="1200"/>
              </a:spcAft>
              <a:buFont typeface="Arial" panose="020B0604020202020204" pitchFamily="34" charset="0"/>
              <a:buChar char="•"/>
            </a:pPr>
            <a:r>
              <a:rPr lang="en-US" sz="1400" dirty="0">
                <a:latin typeface="Century Gothic" panose="020B0502020202020204" pitchFamily="34" charset="0"/>
              </a:rPr>
              <a:t>Trustee Drake</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p:txBody>
      </p:sp>
      <p:sp>
        <p:nvSpPr>
          <p:cNvPr id="3" name="TextBox 2">
            <a:extLst>
              <a:ext uri="{FF2B5EF4-FFF2-40B4-BE49-F238E27FC236}">
                <a16:creationId xmlns:a16="http://schemas.microsoft.com/office/drawing/2014/main" id="{031C6FAF-2BEE-F0C0-DF61-4762600FC31C}"/>
              </a:ext>
            </a:extLst>
          </p:cNvPr>
          <p:cNvSpPr txBox="1"/>
          <p:nvPr/>
        </p:nvSpPr>
        <p:spPr>
          <a:xfrm>
            <a:off x="515093" y="1559246"/>
            <a:ext cx="4027389" cy="1508105"/>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Formatting &amp;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Photo Updates</a:t>
            </a:r>
          </a:p>
        </p:txBody>
      </p:sp>
    </p:spTree>
    <p:extLst>
      <p:ext uri="{BB962C8B-B14F-4D97-AF65-F5344CB8AC3E}">
        <p14:creationId xmlns:p14="http://schemas.microsoft.com/office/powerpoint/2010/main" val="74299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13441" y="507148"/>
            <a:ext cx="10588363" cy="461665"/>
          </a:xfrm>
          <a:prstGeom prst="rect">
            <a:avLst/>
          </a:prstGeom>
          <a:noFill/>
        </p:spPr>
        <p:txBody>
          <a:bodyPr wrap="square" rtlCol="0">
            <a:spAutoFit/>
          </a:bodyPr>
          <a:lstStyle/>
          <a:p>
            <a:r>
              <a:rPr lang="en-US" sz="2400" b="1" dirty="0">
                <a:solidFill>
                  <a:srgbClr val="FF0000"/>
                </a:solidFill>
                <a:latin typeface="Century Gothic" panose="020B0502020202020204" pitchFamily="34" charset="0"/>
              </a:rPr>
              <a:t>DRAFT </a:t>
            </a:r>
            <a:r>
              <a:rPr lang="en-US" sz="2400" b="1" dirty="0">
                <a:solidFill>
                  <a:schemeClr val="bg1"/>
                </a:solidFill>
                <a:latin typeface="Century Gothic" panose="020B0502020202020204" pitchFamily="34" charset="0"/>
              </a:rPr>
              <a:t>VISION, GOALS AND SMART GROWTH PRINCIPLES (</a:t>
            </a:r>
            <a:r>
              <a:rPr lang="en-US" sz="2400" b="1" i="1" dirty="0">
                <a:solidFill>
                  <a:schemeClr val="bg1"/>
                </a:solidFill>
                <a:latin typeface="Century Gothic" panose="020B0502020202020204" pitchFamily="34" charset="0"/>
              </a:rPr>
              <a:t>5 Minutes</a:t>
            </a:r>
            <a:r>
              <a:rPr lang="en-US" sz="2400" b="1" dirty="0">
                <a:solidFill>
                  <a:schemeClr val="bg1"/>
                </a:solidFill>
                <a:latin typeface="Century Gothic" panose="020B0502020202020204" pitchFamily="34" charset="0"/>
              </a:rPr>
              <a:t>) </a:t>
            </a:r>
            <a:endParaRPr lang="en-US" sz="2400" dirty="0">
              <a:solidFill>
                <a:schemeClr val="bg1"/>
              </a:solidFill>
            </a:endParaRPr>
          </a:p>
        </p:txBody>
      </p:sp>
      <p:pic>
        <p:nvPicPr>
          <p:cNvPr id="9" name="Picture 8">
            <a:extLst>
              <a:ext uri="{FF2B5EF4-FFF2-40B4-BE49-F238E27FC236}">
                <a16:creationId xmlns:a16="http://schemas.microsoft.com/office/drawing/2014/main" id="{65C50F2F-8766-846D-B303-AD599B7E5D73}"/>
              </a:ext>
            </a:extLst>
          </p:cNvPr>
          <p:cNvPicPr>
            <a:picLocks noChangeAspect="1"/>
          </p:cNvPicPr>
          <p:nvPr/>
        </p:nvPicPr>
        <p:blipFill>
          <a:blip r:embed="rId3"/>
          <a:stretch>
            <a:fillRect/>
          </a:stretch>
        </p:blipFill>
        <p:spPr>
          <a:xfrm>
            <a:off x="4969687" y="1148040"/>
            <a:ext cx="6846069" cy="5144727"/>
          </a:xfrm>
          <a:prstGeom prst="rect">
            <a:avLst/>
          </a:prstGeom>
        </p:spPr>
      </p:pic>
      <p:sp>
        <p:nvSpPr>
          <p:cNvPr id="10" name="TextBox 9">
            <a:extLst>
              <a:ext uri="{FF2B5EF4-FFF2-40B4-BE49-F238E27FC236}">
                <a16:creationId xmlns:a16="http://schemas.microsoft.com/office/drawing/2014/main" id="{7A8A9ED6-9FC3-2281-00AC-F6A11E19EAD6}"/>
              </a:ext>
            </a:extLst>
          </p:cNvPr>
          <p:cNvSpPr txBox="1"/>
          <p:nvPr/>
        </p:nvSpPr>
        <p:spPr>
          <a:xfrm>
            <a:off x="607345" y="5202379"/>
            <a:ext cx="4027389" cy="954107"/>
          </a:xfrm>
          <a:prstGeom prst="rect">
            <a:avLst/>
          </a:prstGeom>
          <a:noFill/>
        </p:spPr>
        <p:txBody>
          <a:bodyPr wrap="square">
            <a:spAutoFit/>
          </a:bodyPr>
          <a:lstStyle/>
          <a:p>
            <a:pPr>
              <a:spcAft>
                <a:spcPts val="1200"/>
              </a:spcAft>
            </a:pPr>
            <a:r>
              <a:rPr lang="en-US" sz="12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200" dirty="0">
                <a:latin typeface="Century Gothic" panose="020B0502020202020204" pitchFamily="34" charset="0"/>
              </a:rPr>
              <a:t>Chris Thomas</a:t>
            </a:r>
          </a:p>
          <a:p>
            <a:pPr marL="342900" indent="-342900">
              <a:spcAft>
                <a:spcPts val="1200"/>
              </a:spcAft>
              <a:buFont typeface="Arial" panose="020B0604020202020204" pitchFamily="34" charset="0"/>
              <a:buChar char="•"/>
            </a:pPr>
            <a:r>
              <a:rPr lang="en-US" sz="1200" dirty="0">
                <a:latin typeface="Century Gothic" panose="020B0502020202020204" pitchFamily="34" charset="0"/>
              </a:rPr>
              <a:t>Edward </a:t>
            </a:r>
            <a:r>
              <a:rPr lang="en-US" sz="1200" dirty="0" err="1">
                <a:latin typeface="Century Gothic" panose="020B0502020202020204" pitchFamily="34" charset="0"/>
              </a:rPr>
              <a:t>Kuch</a:t>
            </a:r>
            <a:endParaRPr lang="en-US" sz="1200" dirty="0">
              <a:latin typeface="Century Gothic" panose="020B0502020202020204" pitchFamily="34" charset="0"/>
            </a:endParaRPr>
          </a:p>
        </p:txBody>
      </p:sp>
      <p:sp>
        <p:nvSpPr>
          <p:cNvPr id="3" name="TextBox 2">
            <a:extLst>
              <a:ext uri="{FF2B5EF4-FFF2-40B4-BE49-F238E27FC236}">
                <a16:creationId xmlns:a16="http://schemas.microsoft.com/office/drawing/2014/main" id="{27AE3F20-31F3-3AD8-F90E-60ED128398B1}"/>
              </a:ext>
            </a:extLst>
          </p:cNvPr>
          <p:cNvSpPr txBox="1"/>
          <p:nvPr/>
        </p:nvSpPr>
        <p:spPr>
          <a:xfrm>
            <a:off x="515093" y="1559246"/>
            <a:ext cx="4027389" cy="1077218"/>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No edits</a:t>
            </a:r>
          </a:p>
        </p:txBody>
      </p:sp>
    </p:spTree>
    <p:extLst>
      <p:ext uri="{BB962C8B-B14F-4D97-AF65-F5344CB8AC3E}">
        <p14:creationId xmlns:p14="http://schemas.microsoft.com/office/powerpoint/2010/main" val="2849726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483208"/>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VILLAGE OVERVIEW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603346" y="4636670"/>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Trustee Drake </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Meghann Donahue</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p:txBody>
      </p:sp>
      <p:pic>
        <p:nvPicPr>
          <p:cNvPr id="4" name="Picture 3">
            <a:extLst>
              <a:ext uri="{FF2B5EF4-FFF2-40B4-BE49-F238E27FC236}">
                <a16:creationId xmlns:a16="http://schemas.microsoft.com/office/drawing/2014/main" id="{2782B5A3-DB5D-27EB-09B6-1F158581D911}"/>
              </a:ext>
            </a:extLst>
          </p:cNvPr>
          <p:cNvPicPr>
            <a:picLocks noChangeAspect="1"/>
          </p:cNvPicPr>
          <p:nvPr/>
        </p:nvPicPr>
        <p:blipFill>
          <a:blip r:embed="rId3"/>
          <a:stretch>
            <a:fillRect/>
          </a:stretch>
        </p:blipFill>
        <p:spPr>
          <a:xfrm>
            <a:off x="5111796" y="1112347"/>
            <a:ext cx="6819190" cy="5144727"/>
          </a:xfrm>
          <a:prstGeom prst="rect">
            <a:avLst/>
          </a:prstGeom>
        </p:spPr>
      </p:pic>
      <p:sp>
        <p:nvSpPr>
          <p:cNvPr id="3" name="TextBox 2">
            <a:extLst>
              <a:ext uri="{FF2B5EF4-FFF2-40B4-BE49-F238E27FC236}">
                <a16:creationId xmlns:a16="http://schemas.microsoft.com/office/drawing/2014/main" id="{8B2A34EB-B3B1-BB6F-0C24-9568E58F39BD}"/>
              </a:ext>
            </a:extLst>
          </p:cNvPr>
          <p:cNvSpPr txBox="1"/>
          <p:nvPr/>
        </p:nvSpPr>
        <p:spPr>
          <a:xfrm>
            <a:off x="603346" y="1466566"/>
            <a:ext cx="4027389" cy="1785104"/>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Text edits/clarification</a:t>
            </a:r>
          </a:p>
          <a:p>
            <a:pPr marL="342900" indent="-342900">
              <a:spcAft>
                <a:spcPts val="1200"/>
              </a:spcAft>
              <a:buFont typeface="Arial" panose="020B0604020202020204" pitchFamily="34" charset="0"/>
              <a:buChar char="•"/>
            </a:pPr>
            <a:r>
              <a:rPr lang="en-US" dirty="0">
                <a:latin typeface="Century Gothic" panose="020B0502020202020204" pitchFamily="34" charset="0"/>
              </a:rPr>
              <a:t>Inclusion of Previous Accomplishments (?)</a:t>
            </a:r>
          </a:p>
        </p:txBody>
      </p:sp>
    </p:spTree>
    <p:extLst>
      <p:ext uri="{BB962C8B-B14F-4D97-AF65-F5344CB8AC3E}">
        <p14:creationId xmlns:p14="http://schemas.microsoft.com/office/powerpoint/2010/main" val="2612182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HISTORY AND PLACEMAKING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515093" y="4566410"/>
            <a:ext cx="4027389" cy="1785104"/>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Sarah </a:t>
            </a:r>
            <a:r>
              <a:rPr lang="en-US" sz="1400" dirty="0" err="1">
                <a:latin typeface="Century Gothic" panose="020B0502020202020204" pitchFamily="34" charset="0"/>
              </a:rPr>
              <a:t>Dupere</a:t>
            </a:r>
            <a:r>
              <a:rPr lang="en-US" sz="1400" dirty="0">
                <a:latin typeface="Century Gothic" panose="020B0502020202020204" pitchFamily="34" charset="0"/>
              </a:rPr>
              <a:t> </a:t>
            </a:r>
            <a:r>
              <a:rPr lang="en-US" sz="1400" dirty="0" err="1">
                <a:latin typeface="Century Gothic" panose="020B0502020202020204" pitchFamily="34" charset="0"/>
              </a:rPr>
              <a:t>Ostro</a:t>
            </a:r>
            <a:endParaRPr lang="en-US" sz="1400" dirty="0">
              <a:latin typeface="Century Gothic" panose="020B0502020202020204" pitchFamily="34" charset="0"/>
            </a:endParaRPr>
          </a:p>
          <a:p>
            <a:pPr marL="342900" indent="-342900">
              <a:spcAft>
                <a:spcPts val="1200"/>
              </a:spcAft>
              <a:buFont typeface="Arial" panose="020B0604020202020204" pitchFamily="34" charset="0"/>
              <a:buChar char="•"/>
            </a:pPr>
            <a:r>
              <a:rPr lang="en-US" sz="1400" dirty="0">
                <a:latin typeface="Century Gothic" panose="020B0502020202020204" pitchFamily="34" charset="0"/>
              </a:rPr>
              <a:t>Meg Walker</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Natalie Barry</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p:txBody>
      </p:sp>
      <p:pic>
        <p:nvPicPr>
          <p:cNvPr id="5" name="Picture 4">
            <a:extLst>
              <a:ext uri="{FF2B5EF4-FFF2-40B4-BE49-F238E27FC236}">
                <a16:creationId xmlns:a16="http://schemas.microsoft.com/office/drawing/2014/main" id="{5FBEB94A-EE82-F0CC-FB90-615F2A5DC04C}"/>
              </a:ext>
            </a:extLst>
          </p:cNvPr>
          <p:cNvPicPr>
            <a:picLocks noChangeAspect="1"/>
          </p:cNvPicPr>
          <p:nvPr/>
        </p:nvPicPr>
        <p:blipFill>
          <a:blip r:embed="rId3"/>
          <a:stretch>
            <a:fillRect/>
          </a:stretch>
        </p:blipFill>
        <p:spPr>
          <a:xfrm>
            <a:off x="5132812" y="1153305"/>
            <a:ext cx="6819190" cy="5150837"/>
          </a:xfrm>
          <a:prstGeom prst="rect">
            <a:avLst/>
          </a:prstGeom>
        </p:spPr>
      </p:pic>
      <p:sp>
        <p:nvSpPr>
          <p:cNvPr id="3" name="TextBox 2">
            <a:extLst>
              <a:ext uri="{FF2B5EF4-FFF2-40B4-BE49-F238E27FC236}">
                <a16:creationId xmlns:a16="http://schemas.microsoft.com/office/drawing/2014/main" id="{915D6339-1137-AD80-582F-174A8307BDF8}"/>
              </a:ext>
            </a:extLst>
          </p:cNvPr>
          <p:cNvSpPr txBox="1"/>
          <p:nvPr/>
        </p:nvSpPr>
        <p:spPr>
          <a:xfrm>
            <a:off x="515093" y="1559246"/>
            <a:ext cx="4027389" cy="2646878"/>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Formatting &amp;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additions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edits/clarification</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Recommendation edits</a:t>
            </a:r>
          </a:p>
        </p:txBody>
      </p:sp>
    </p:spTree>
    <p:extLst>
      <p:ext uri="{BB962C8B-B14F-4D97-AF65-F5344CB8AC3E}">
        <p14:creationId xmlns:p14="http://schemas.microsoft.com/office/powerpoint/2010/main" val="160704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HOUSING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655965" y="4933728"/>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Chris Thomas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Dave </a:t>
            </a:r>
            <a:r>
              <a:rPr lang="en-US" sz="1400" dirty="0" err="1">
                <a:latin typeface="Century Gothic" panose="020B0502020202020204" pitchFamily="34" charset="0"/>
              </a:rPr>
              <a:t>Gunton</a:t>
            </a:r>
            <a:endParaRPr lang="en-US" sz="1400" dirty="0">
              <a:latin typeface="Century Gothic" panose="020B0502020202020204" pitchFamily="34" charset="0"/>
            </a:endParaRP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p:txBody>
      </p:sp>
      <p:pic>
        <p:nvPicPr>
          <p:cNvPr id="8" name="Picture 7">
            <a:extLst>
              <a:ext uri="{FF2B5EF4-FFF2-40B4-BE49-F238E27FC236}">
                <a16:creationId xmlns:a16="http://schemas.microsoft.com/office/drawing/2014/main" id="{58A0829F-5B3E-5897-DEB7-93DFB8E6E93E}"/>
              </a:ext>
            </a:extLst>
          </p:cNvPr>
          <p:cNvPicPr>
            <a:picLocks noChangeAspect="1"/>
          </p:cNvPicPr>
          <p:nvPr/>
        </p:nvPicPr>
        <p:blipFill>
          <a:blip r:embed="rId3"/>
          <a:stretch>
            <a:fillRect/>
          </a:stretch>
        </p:blipFill>
        <p:spPr>
          <a:xfrm>
            <a:off x="5070506" y="1189381"/>
            <a:ext cx="6755457" cy="5078685"/>
          </a:xfrm>
          <a:prstGeom prst="rect">
            <a:avLst/>
          </a:prstGeom>
        </p:spPr>
      </p:pic>
      <p:sp>
        <p:nvSpPr>
          <p:cNvPr id="3" name="TextBox 2">
            <a:extLst>
              <a:ext uri="{FF2B5EF4-FFF2-40B4-BE49-F238E27FC236}">
                <a16:creationId xmlns:a16="http://schemas.microsoft.com/office/drawing/2014/main" id="{32F1205B-92D0-3B6E-6459-4321E00FFB55}"/>
              </a:ext>
            </a:extLst>
          </p:cNvPr>
          <p:cNvSpPr txBox="1"/>
          <p:nvPr/>
        </p:nvSpPr>
        <p:spPr>
          <a:xfrm>
            <a:off x="515093" y="1559246"/>
            <a:ext cx="4027389" cy="3077766"/>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Include data reference</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clarifications </a:t>
            </a:r>
          </a:p>
          <a:p>
            <a:pPr marL="342900" indent="-342900">
              <a:spcAft>
                <a:spcPts val="1200"/>
              </a:spcAft>
              <a:buFont typeface="Arial" panose="020B0604020202020204" pitchFamily="34" charset="0"/>
              <a:buChar char="•"/>
            </a:pPr>
            <a:r>
              <a:rPr lang="en-US" dirty="0">
                <a:latin typeface="Century Gothic" panose="020B0502020202020204" pitchFamily="34" charset="0"/>
              </a:rPr>
              <a:t>Formatting</a:t>
            </a:r>
          </a:p>
          <a:p>
            <a:pPr marL="342900" indent="-342900">
              <a:spcAft>
                <a:spcPts val="1200"/>
              </a:spcAft>
              <a:buFont typeface="Arial" panose="020B0604020202020204" pitchFamily="34" charset="0"/>
              <a:buChar char="•"/>
            </a:pPr>
            <a:r>
              <a:rPr lang="en-US" dirty="0">
                <a:latin typeface="Century Gothic" panose="020B0502020202020204" pitchFamily="34" charset="0"/>
              </a:rPr>
              <a:t>Recommendation edits  and modifications to descriptions</a:t>
            </a:r>
          </a:p>
        </p:txBody>
      </p:sp>
    </p:spTree>
    <p:extLst>
      <p:ext uri="{BB962C8B-B14F-4D97-AF65-F5344CB8AC3E}">
        <p14:creationId xmlns:p14="http://schemas.microsoft.com/office/powerpoint/2010/main" val="1911658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ECONOMIC VITALITY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510040" y="4819279"/>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Richard Bass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Meghann Donahue</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p:txBody>
      </p:sp>
      <p:pic>
        <p:nvPicPr>
          <p:cNvPr id="4" name="Picture 3">
            <a:extLst>
              <a:ext uri="{FF2B5EF4-FFF2-40B4-BE49-F238E27FC236}">
                <a16:creationId xmlns:a16="http://schemas.microsoft.com/office/drawing/2014/main" id="{CB9439D5-2955-A1BD-51F6-5F1AD6AA06CE}"/>
              </a:ext>
            </a:extLst>
          </p:cNvPr>
          <p:cNvPicPr>
            <a:picLocks noChangeAspect="1"/>
          </p:cNvPicPr>
          <p:nvPr/>
        </p:nvPicPr>
        <p:blipFill>
          <a:blip r:embed="rId3"/>
          <a:stretch>
            <a:fillRect/>
          </a:stretch>
        </p:blipFill>
        <p:spPr>
          <a:xfrm>
            <a:off x="5098497" y="1222402"/>
            <a:ext cx="6755457" cy="5094808"/>
          </a:xfrm>
          <a:prstGeom prst="rect">
            <a:avLst/>
          </a:prstGeom>
        </p:spPr>
      </p:pic>
      <p:sp>
        <p:nvSpPr>
          <p:cNvPr id="3" name="TextBox 2">
            <a:extLst>
              <a:ext uri="{FF2B5EF4-FFF2-40B4-BE49-F238E27FC236}">
                <a16:creationId xmlns:a16="http://schemas.microsoft.com/office/drawing/2014/main" id="{3E654F14-089C-381B-2C6C-D9E12E096473}"/>
              </a:ext>
            </a:extLst>
          </p:cNvPr>
          <p:cNvSpPr txBox="1"/>
          <p:nvPr/>
        </p:nvSpPr>
        <p:spPr>
          <a:xfrm>
            <a:off x="510039" y="1643876"/>
            <a:ext cx="4027389" cy="1938992"/>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clarifications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Recommendation edits</a:t>
            </a:r>
          </a:p>
        </p:txBody>
      </p:sp>
    </p:spTree>
    <p:extLst>
      <p:ext uri="{BB962C8B-B14F-4D97-AF65-F5344CB8AC3E}">
        <p14:creationId xmlns:p14="http://schemas.microsoft.com/office/powerpoint/2010/main" val="2745805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a:t>
            </a:r>
            <a:r>
              <a:rPr lang="en-US" sz="3200" b="1" dirty="0">
                <a:solidFill>
                  <a:schemeClr val="bg1"/>
                </a:solidFill>
                <a:latin typeface="Century Gothic" panose="020B0502020202020204" pitchFamily="34" charset="0"/>
              </a:rPr>
              <a:t> SUSTAINABILITY AND RESILIENCY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724644" y="5030157"/>
            <a:ext cx="4027389" cy="1046440"/>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J. Patrick Diggins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Sarah </a:t>
            </a:r>
            <a:r>
              <a:rPr lang="en-US" sz="1400" dirty="0" err="1">
                <a:latin typeface="Century Gothic" panose="020B0502020202020204" pitchFamily="34" charset="0"/>
              </a:rPr>
              <a:t>Dupere</a:t>
            </a:r>
            <a:r>
              <a:rPr lang="en-US" sz="1400" dirty="0">
                <a:latin typeface="Century Gothic" panose="020B0502020202020204" pitchFamily="34" charset="0"/>
              </a:rPr>
              <a:t> </a:t>
            </a:r>
            <a:r>
              <a:rPr lang="en-US" sz="1400" dirty="0" err="1">
                <a:latin typeface="Century Gothic" panose="020B0502020202020204" pitchFamily="34" charset="0"/>
              </a:rPr>
              <a:t>Ostro</a:t>
            </a:r>
            <a:endParaRPr lang="en-US" sz="1400" dirty="0">
              <a:latin typeface="Century Gothic" panose="020B0502020202020204" pitchFamily="34" charset="0"/>
            </a:endParaRPr>
          </a:p>
        </p:txBody>
      </p:sp>
      <p:pic>
        <p:nvPicPr>
          <p:cNvPr id="5" name="Picture 4">
            <a:extLst>
              <a:ext uri="{FF2B5EF4-FFF2-40B4-BE49-F238E27FC236}">
                <a16:creationId xmlns:a16="http://schemas.microsoft.com/office/drawing/2014/main" id="{C5181435-A86C-859D-792B-56075114ADB9}"/>
              </a:ext>
            </a:extLst>
          </p:cNvPr>
          <p:cNvPicPr>
            <a:picLocks noChangeAspect="1"/>
          </p:cNvPicPr>
          <p:nvPr/>
        </p:nvPicPr>
        <p:blipFill>
          <a:blip r:embed="rId3"/>
          <a:stretch>
            <a:fillRect/>
          </a:stretch>
        </p:blipFill>
        <p:spPr>
          <a:xfrm>
            <a:off x="5172280" y="1222402"/>
            <a:ext cx="6682533" cy="5045832"/>
          </a:xfrm>
          <a:prstGeom prst="rect">
            <a:avLst/>
          </a:prstGeom>
        </p:spPr>
      </p:pic>
      <p:sp>
        <p:nvSpPr>
          <p:cNvPr id="3" name="TextBox 2">
            <a:extLst>
              <a:ext uri="{FF2B5EF4-FFF2-40B4-BE49-F238E27FC236}">
                <a16:creationId xmlns:a16="http://schemas.microsoft.com/office/drawing/2014/main" id="{3A86D9A6-131D-551C-5751-650A5552CF36}"/>
              </a:ext>
            </a:extLst>
          </p:cNvPr>
          <p:cNvSpPr txBox="1"/>
          <p:nvPr/>
        </p:nvSpPr>
        <p:spPr>
          <a:xfrm>
            <a:off x="510039" y="1643876"/>
            <a:ext cx="4027389" cy="1077218"/>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Recommendation Edits</a:t>
            </a:r>
          </a:p>
        </p:txBody>
      </p:sp>
    </p:spTree>
    <p:extLst>
      <p:ext uri="{BB962C8B-B14F-4D97-AF65-F5344CB8AC3E}">
        <p14:creationId xmlns:p14="http://schemas.microsoft.com/office/powerpoint/2010/main" val="264733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 </a:t>
            </a:r>
            <a:r>
              <a:rPr lang="en-US" sz="3200" b="1" dirty="0">
                <a:solidFill>
                  <a:schemeClr val="bg1"/>
                </a:solidFill>
                <a:latin typeface="Century Gothic" panose="020B0502020202020204" pitchFamily="34" charset="0"/>
              </a:rPr>
              <a:t>RECREATION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510039" y="5221794"/>
            <a:ext cx="4027389" cy="1046440"/>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Samantha Merton</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Edward </a:t>
            </a:r>
            <a:r>
              <a:rPr lang="en-US" sz="1400" dirty="0" err="1">
                <a:latin typeface="Century Gothic" panose="020B0502020202020204" pitchFamily="34" charset="0"/>
              </a:rPr>
              <a:t>Kuch</a:t>
            </a:r>
            <a:endParaRPr lang="en-US" sz="1400" dirty="0">
              <a:latin typeface="Century Gothic" panose="020B0502020202020204" pitchFamily="34" charset="0"/>
            </a:endParaRPr>
          </a:p>
        </p:txBody>
      </p:sp>
      <p:pic>
        <p:nvPicPr>
          <p:cNvPr id="4" name="Picture 3">
            <a:extLst>
              <a:ext uri="{FF2B5EF4-FFF2-40B4-BE49-F238E27FC236}">
                <a16:creationId xmlns:a16="http://schemas.microsoft.com/office/drawing/2014/main" id="{18EED4E0-5444-2A5D-AA21-73549864D8D6}"/>
              </a:ext>
            </a:extLst>
          </p:cNvPr>
          <p:cNvPicPr>
            <a:picLocks noChangeAspect="1"/>
          </p:cNvPicPr>
          <p:nvPr/>
        </p:nvPicPr>
        <p:blipFill>
          <a:blip r:embed="rId3"/>
          <a:stretch>
            <a:fillRect/>
          </a:stretch>
        </p:blipFill>
        <p:spPr>
          <a:xfrm>
            <a:off x="5198672" y="1222402"/>
            <a:ext cx="6674802" cy="5045832"/>
          </a:xfrm>
          <a:prstGeom prst="rect">
            <a:avLst/>
          </a:prstGeom>
        </p:spPr>
      </p:pic>
      <p:sp>
        <p:nvSpPr>
          <p:cNvPr id="3" name="TextBox 2">
            <a:extLst>
              <a:ext uri="{FF2B5EF4-FFF2-40B4-BE49-F238E27FC236}">
                <a16:creationId xmlns:a16="http://schemas.microsoft.com/office/drawing/2014/main" id="{00BEFA6E-0B16-B47C-4AC8-D5F5DB88A4B5}"/>
              </a:ext>
            </a:extLst>
          </p:cNvPr>
          <p:cNvSpPr txBox="1"/>
          <p:nvPr/>
        </p:nvSpPr>
        <p:spPr>
          <a:xfrm>
            <a:off x="510039" y="1643876"/>
            <a:ext cx="4027389" cy="1508105"/>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addition</a:t>
            </a:r>
          </a:p>
          <a:p>
            <a:pPr marL="342900" indent="-342900">
              <a:spcAft>
                <a:spcPts val="1200"/>
              </a:spcAft>
              <a:buFont typeface="Arial" panose="020B0604020202020204" pitchFamily="34" charset="0"/>
              <a:buChar char="•"/>
            </a:pPr>
            <a:r>
              <a:rPr lang="en-US" dirty="0">
                <a:latin typeface="Century Gothic" panose="020B0502020202020204" pitchFamily="34" charset="0"/>
              </a:rPr>
              <a:t>Text edits</a:t>
            </a:r>
          </a:p>
        </p:txBody>
      </p:sp>
    </p:spTree>
    <p:extLst>
      <p:ext uri="{BB962C8B-B14F-4D97-AF65-F5344CB8AC3E}">
        <p14:creationId xmlns:p14="http://schemas.microsoft.com/office/powerpoint/2010/main" val="169159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342035" y="512575"/>
            <a:ext cx="10680405"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DRAFT</a:t>
            </a:r>
            <a:r>
              <a:rPr lang="en-US" sz="2800" b="1" dirty="0">
                <a:solidFill>
                  <a:schemeClr val="bg1"/>
                </a:solidFill>
                <a:latin typeface="Century Gothic" panose="020B0502020202020204" pitchFamily="34" charset="0"/>
              </a:rPr>
              <a:t> CONNECTIVITY, MOBILITY AND ACCESS (</a:t>
            </a:r>
            <a:r>
              <a:rPr lang="en-US" sz="2800" b="1" i="1" dirty="0">
                <a:solidFill>
                  <a:schemeClr val="bg1"/>
                </a:solidFill>
                <a:latin typeface="Century Gothic" panose="020B0502020202020204" pitchFamily="34" charset="0"/>
              </a:rPr>
              <a:t>5 Minutes</a:t>
            </a:r>
            <a:r>
              <a:rPr lang="en-US" sz="2800" b="1" dirty="0">
                <a:solidFill>
                  <a:schemeClr val="bg1"/>
                </a:solidFill>
                <a:latin typeface="Century Gothic" panose="020B0502020202020204" pitchFamily="34" charset="0"/>
              </a:rPr>
              <a:t>)</a:t>
            </a:r>
            <a:endParaRPr lang="en-US" sz="28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510039" y="5344041"/>
            <a:ext cx="4027389" cy="1046440"/>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Samantha Merton</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Natalie Barry</a:t>
            </a:r>
          </a:p>
        </p:txBody>
      </p:sp>
      <p:pic>
        <p:nvPicPr>
          <p:cNvPr id="5" name="Picture 4">
            <a:extLst>
              <a:ext uri="{FF2B5EF4-FFF2-40B4-BE49-F238E27FC236}">
                <a16:creationId xmlns:a16="http://schemas.microsoft.com/office/drawing/2014/main" id="{66B1C7EF-1856-B3AE-D47F-2D3B67D163E3}"/>
              </a:ext>
            </a:extLst>
          </p:cNvPr>
          <p:cNvPicPr>
            <a:picLocks noChangeAspect="1"/>
          </p:cNvPicPr>
          <p:nvPr/>
        </p:nvPicPr>
        <p:blipFill>
          <a:blip r:embed="rId3"/>
          <a:stretch>
            <a:fillRect/>
          </a:stretch>
        </p:blipFill>
        <p:spPr>
          <a:xfrm>
            <a:off x="5180951" y="1237795"/>
            <a:ext cx="6666857" cy="5045833"/>
          </a:xfrm>
          <a:prstGeom prst="rect">
            <a:avLst/>
          </a:prstGeom>
        </p:spPr>
      </p:pic>
      <p:sp>
        <p:nvSpPr>
          <p:cNvPr id="3" name="TextBox 2">
            <a:extLst>
              <a:ext uri="{FF2B5EF4-FFF2-40B4-BE49-F238E27FC236}">
                <a16:creationId xmlns:a16="http://schemas.microsoft.com/office/drawing/2014/main" id="{6F550188-9480-EA1B-4C51-680EAF749278}"/>
              </a:ext>
            </a:extLst>
          </p:cNvPr>
          <p:cNvSpPr txBox="1"/>
          <p:nvPr/>
        </p:nvSpPr>
        <p:spPr>
          <a:xfrm>
            <a:off x="510039" y="1643876"/>
            <a:ext cx="4027389" cy="1077218"/>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recommendation edits</a:t>
            </a:r>
          </a:p>
        </p:txBody>
      </p:sp>
    </p:spTree>
    <p:extLst>
      <p:ext uri="{BB962C8B-B14F-4D97-AF65-F5344CB8AC3E}">
        <p14:creationId xmlns:p14="http://schemas.microsoft.com/office/powerpoint/2010/main" val="322747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A77917-5350-823B-EDD5-267A1D44D29F}"/>
              </a:ext>
            </a:extLst>
          </p:cNvPr>
          <p:cNvGrpSpPr/>
          <p:nvPr/>
        </p:nvGrpSpPr>
        <p:grpSpPr>
          <a:xfrm>
            <a:off x="0" y="6497327"/>
            <a:ext cx="12192004" cy="368167"/>
            <a:chOff x="0" y="6497327"/>
            <a:chExt cx="12192004" cy="368167"/>
          </a:xfrm>
        </p:grpSpPr>
        <p:sp>
          <p:nvSpPr>
            <p:cNvPr id="6" name="Rectangle 5">
              <a:extLst>
                <a:ext uri="{FF2B5EF4-FFF2-40B4-BE49-F238E27FC236}">
                  <a16:creationId xmlns:a16="http://schemas.microsoft.com/office/drawing/2014/main" id="{DCE4FB82-5741-6566-D473-697BB6B02D26}"/>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7" name="Rectangle 6">
              <a:extLst>
                <a:ext uri="{FF2B5EF4-FFF2-40B4-BE49-F238E27FC236}">
                  <a16:creationId xmlns:a16="http://schemas.microsoft.com/office/drawing/2014/main" id="{D0647BB1-DD21-F82A-024E-C0E9D419F081}"/>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8" name="Rectangle 7">
              <a:extLst>
                <a:ext uri="{FF2B5EF4-FFF2-40B4-BE49-F238E27FC236}">
                  <a16:creationId xmlns:a16="http://schemas.microsoft.com/office/drawing/2014/main" id="{9FF5A198-204C-52B5-2034-897F3A7FFBB5}"/>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9" name="Rectangle 8">
              <a:extLst>
                <a:ext uri="{FF2B5EF4-FFF2-40B4-BE49-F238E27FC236}">
                  <a16:creationId xmlns:a16="http://schemas.microsoft.com/office/drawing/2014/main" id="{FA20E133-C94A-EB9C-6BEC-2D9D9E153C03}"/>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2" name="Rectangle 1">
            <a:extLst>
              <a:ext uri="{FF2B5EF4-FFF2-40B4-BE49-F238E27FC236}">
                <a16:creationId xmlns:a16="http://schemas.microsoft.com/office/drawing/2014/main" id="{69C6ADDA-EF41-B6C4-EFEF-22978FF50355}"/>
              </a:ext>
            </a:extLst>
          </p:cNvPr>
          <p:cNvSpPr/>
          <p:nvPr/>
        </p:nvSpPr>
        <p:spPr>
          <a:xfrm>
            <a:off x="1051560" y="263189"/>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sp>
        <p:nvSpPr>
          <p:cNvPr id="15" name="Title 1">
            <a:extLst>
              <a:ext uri="{FF2B5EF4-FFF2-40B4-BE49-F238E27FC236}">
                <a16:creationId xmlns:a16="http://schemas.microsoft.com/office/drawing/2014/main" id="{0CB776E9-7BD0-122D-0DD1-45D9B27CD93B}"/>
              </a:ext>
            </a:extLst>
          </p:cNvPr>
          <p:cNvSpPr txBox="1">
            <a:spLocks/>
          </p:cNvSpPr>
          <p:nvPr/>
        </p:nvSpPr>
        <p:spPr>
          <a:xfrm>
            <a:off x="1524000" y="458027"/>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cs typeface="Calibri" panose="020F0502020204030204" pitchFamily="34" charset="0"/>
              </a:rPr>
              <a:t>WELCOME</a:t>
            </a:r>
          </a:p>
        </p:txBody>
      </p:sp>
      <p:sp>
        <p:nvSpPr>
          <p:cNvPr id="10" name="Rectangle 9">
            <a:extLst>
              <a:ext uri="{FF2B5EF4-FFF2-40B4-BE49-F238E27FC236}">
                <a16:creationId xmlns:a16="http://schemas.microsoft.com/office/drawing/2014/main" id="{73668D1D-5C0C-F18D-70C7-D2FA1069D6FA}"/>
              </a:ext>
            </a:extLst>
          </p:cNvPr>
          <p:cNvSpPr/>
          <p:nvPr/>
        </p:nvSpPr>
        <p:spPr>
          <a:xfrm>
            <a:off x="1938734" y="1612233"/>
            <a:ext cx="8059970" cy="4415588"/>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4" name="Picture 2">
            <a:extLst>
              <a:ext uri="{FF2B5EF4-FFF2-40B4-BE49-F238E27FC236}">
                <a16:creationId xmlns:a16="http://schemas.microsoft.com/office/drawing/2014/main" id="{5AF95B00-8860-A3C6-22E8-496EC7963EA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87646" y="1919071"/>
            <a:ext cx="10616708" cy="372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29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a:t>
            </a:r>
            <a:r>
              <a:rPr lang="en-US" sz="3200" b="1" dirty="0">
                <a:solidFill>
                  <a:schemeClr val="bg1"/>
                </a:solidFill>
                <a:latin typeface="Century Gothic" panose="020B0502020202020204" pitchFamily="34" charset="0"/>
              </a:rPr>
              <a:t> WATERFRONT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487291" y="5064869"/>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Meg Walker</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J. Patrick Diggins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Trustee Fleisig</a:t>
            </a:r>
          </a:p>
        </p:txBody>
      </p:sp>
      <p:pic>
        <p:nvPicPr>
          <p:cNvPr id="4" name="Picture 3">
            <a:extLst>
              <a:ext uri="{FF2B5EF4-FFF2-40B4-BE49-F238E27FC236}">
                <a16:creationId xmlns:a16="http://schemas.microsoft.com/office/drawing/2014/main" id="{255343A9-8CA7-2B9B-451C-880461E6E565}"/>
              </a:ext>
            </a:extLst>
          </p:cNvPr>
          <p:cNvPicPr>
            <a:picLocks noChangeAspect="1"/>
          </p:cNvPicPr>
          <p:nvPr/>
        </p:nvPicPr>
        <p:blipFill>
          <a:blip r:embed="rId3"/>
          <a:stretch>
            <a:fillRect/>
          </a:stretch>
        </p:blipFill>
        <p:spPr>
          <a:xfrm>
            <a:off x="5177083" y="1211434"/>
            <a:ext cx="6673003" cy="5034578"/>
          </a:xfrm>
          <a:prstGeom prst="rect">
            <a:avLst/>
          </a:prstGeom>
        </p:spPr>
      </p:pic>
      <p:sp>
        <p:nvSpPr>
          <p:cNvPr id="3" name="TextBox 2">
            <a:extLst>
              <a:ext uri="{FF2B5EF4-FFF2-40B4-BE49-F238E27FC236}">
                <a16:creationId xmlns:a16="http://schemas.microsoft.com/office/drawing/2014/main" id="{B6670010-1D3F-4F21-15BD-A7E33143584A}"/>
              </a:ext>
            </a:extLst>
          </p:cNvPr>
          <p:cNvSpPr txBox="1"/>
          <p:nvPr/>
        </p:nvSpPr>
        <p:spPr>
          <a:xfrm>
            <a:off x="543084" y="1559246"/>
            <a:ext cx="4027389" cy="1938992"/>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Formatting &amp;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Parcel graphic update</a:t>
            </a:r>
          </a:p>
        </p:txBody>
      </p:sp>
    </p:spTree>
    <p:extLst>
      <p:ext uri="{BB962C8B-B14F-4D97-AF65-F5344CB8AC3E}">
        <p14:creationId xmlns:p14="http://schemas.microsoft.com/office/powerpoint/2010/main" val="285766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a:t>
            </a:r>
            <a:r>
              <a:rPr lang="en-US" sz="3200" b="1" dirty="0">
                <a:solidFill>
                  <a:schemeClr val="bg1"/>
                </a:solidFill>
                <a:latin typeface="Century Gothic" panose="020B0502020202020204" pitchFamily="34" charset="0"/>
              </a:rPr>
              <a:t> GOVERNANCE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619573" y="4819279"/>
            <a:ext cx="4027389" cy="1415772"/>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Richard Bass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Trustee Fleisig</a:t>
            </a:r>
          </a:p>
        </p:txBody>
      </p:sp>
      <p:pic>
        <p:nvPicPr>
          <p:cNvPr id="5" name="Picture 4">
            <a:extLst>
              <a:ext uri="{FF2B5EF4-FFF2-40B4-BE49-F238E27FC236}">
                <a16:creationId xmlns:a16="http://schemas.microsoft.com/office/drawing/2014/main" id="{3F85AD21-46DF-CDDA-41E0-4274C363B0F2}"/>
              </a:ext>
            </a:extLst>
          </p:cNvPr>
          <p:cNvPicPr>
            <a:picLocks noChangeAspect="1"/>
          </p:cNvPicPr>
          <p:nvPr/>
        </p:nvPicPr>
        <p:blipFill>
          <a:blip r:embed="rId3"/>
          <a:stretch>
            <a:fillRect/>
          </a:stretch>
        </p:blipFill>
        <p:spPr>
          <a:xfrm>
            <a:off x="5152959" y="1190930"/>
            <a:ext cx="6680267" cy="5044121"/>
          </a:xfrm>
          <a:prstGeom prst="rect">
            <a:avLst/>
          </a:prstGeom>
        </p:spPr>
      </p:pic>
      <p:sp>
        <p:nvSpPr>
          <p:cNvPr id="3" name="TextBox 2">
            <a:extLst>
              <a:ext uri="{FF2B5EF4-FFF2-40B4-BE49-F238E27FC236}">
                <a16:creationId xmlns:a16="http://schemas.microsoft.com/office/drawing/2014/main" id="{2CCC89E4-C11F-7B28-1758-0AE4D8313C06}"/>
              </a:ext>
            </a:extLst>
          </p:cNvPr>
          <p:cNvSpPr txBox="1"/>
          <p:nvPr/>
        </p:nvSpPr>
        <p:spPr>
          <a:xfrm>
            <a:off x="510039" y="1643876"/>
            <a:ext cx="4027389" cy="1508105"/>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addition</a:t>
            </a:r>
          </a:p>
        </p:txBody>
      </p:sp>
    </p:spTree>
    <p:extLst>
      <p:ext uri="{BB962C8B-B14F-4D97-AF65-F5344CB8AC3E}">
        <p14:creationId xmlns:p14="http://schemas.microsoft.com/office/powerpoint/2010/main" val="55187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592029" y="506486"/>
            <a:ext cx="10151949" cy="584775"/>
          </a:xfrm>
          <a:prstGeom prst="rect">
            <a:avLst/>
          </a:prstGeom>
          <a:noFill/>
        </p:spPr>
        <p:txBody>
          <a:bodyPr wrap="square" rtlCol="0">
            <a:spAutoFit/>
          </a:bodyPr>
          <a:lstStyle/>
          <a:p>
            <a:r>
              <a:rPr lang="en-US" sz="3200" b="1" dirty="0">
                <a:solidFill>
                  <a:srgbClr val="FF0000"/>
                </a:solidFill>
                <a:latin typeface="Century Gothic" panose="020B0502020202020204" pitchFamily="34" charset="0"/>
              </a:rPr>
              <a:t>DRAFT</a:t>
            </a:r>
            <a:r>
              <a:rPr lang="en-US" sz="3200" b="1" dirty="0">
                <a:solidFill>
                  <a:schemeClr val="bg1"/>
                </a:solidFill>
                <a:latin typeface="Century Gothic" panose="020B0502020202020204" pitchFamily="34" charset="0"/>
              </a:rPr>
              <a:t> IMPLEMENTATION (</a:t>
            </a:r>
            <a:r>
              <a:rPr lang="en-US" sz="3200" b="1" i="1" dirty="0">
                <a:solidFill>
                  <a:schemeClr val="bg1"/>
                </a:solidFill>
                <a:latin typeface="Century Gothic" panose="020B0502020202020204" pitchFamily="34" charset="0"/>
              </a:rPr>
              <a:t>5 Minutes</a:t>
            </a:r>
            <a:r>
              <a:rPr lang="en-US" sz="3200" b="1" dirty="0">
                <a:solidFill>
                  <a:schemeClr val="bg1"/>
                </a:solidFill>
                <a:latin typeface="Century Gothic" panose="020B0502020202020204" pitchFamily="34" charset="0"/>
              </a:rPr>
              <a:t>)</a:t>
            </a:r>
            <a:endParaRPr lang="en-US" sz="3200" dirty="0">
              <a:solidFill>
                <a:schemeClr val="bg1"/>
              </a:solidFill>
            </a:endParaRPr>
          </a:p>
        </p:txBody>
      </p:sp>
      <p:sp>
        <p:nvSpPr>
          <p:cNvPr id="10" name="TextBox 9">
            <a:extLst>
              <a:ext uri="{FF2B5EF4-FFF2-40B4-BE49-F238E27FC236}">
                <a16:creationId xmlns:a16="http://schemas.microsoft.com/office/drawing/2014/main" id="{7A8A9ED6-9FC3-2281-00AC-F6A11E19EAD6}"/>
              </a:ext>
            </a:extLst>
          </p:cNvPr>
          <p:cNvSpPr txBox="1"/>
          <p:nvPr/>
        </p:nvSpPr>
        <p:spPr>
          <a:xfrm>
            <a:off x="370574" y="5298754"/>
            <a:ext cx="4027389" cy="1046440"/>
          </a:xfrm>
          <a:prstGeom prst="rect">
            <a:avLst/>
          </a:prstGeom>
          <a:noFill/>
        </p:spPr>
        <p:txBody>
          <a:bodyPr wrap="square">
            <a:spAutoFit/>
          </a:bodyPr>
          <a:lstStyle/>
          <a:p>
            <a:pPr>
              <a:spcAft>
                <a:spcPts val="1200"/>
              </a:spcAft>
            </a:pPr>
            <a:r>
              <a:rPr lang="en-US" sz="1400" dirty="0">
                <a:latin typeface="Century Gothic" panose="020B0502020202020204" pitchFamily="34" charset="0"/>
              </a:rPr>
              <a:t>Reviewers:</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Mary Beth Murphy</a:t>
            </a:r>
          </a:p>
          <a:p>
            <a:pPr marL="342900" indent="-342900">
              <a:spcAft>
                <a:spcPts val="1200"/>
              </a:spcAft>
              <a:buFont typeface="Arial" panose="020B0604020202020204" pitchFamily="34" charset="0"/>
              <a:buChar char="•"/>
            </a:pPr>
            <a:r>
              <a:rPr lang="en-US" sz="1400" dirty="0">
                <a:latin typeface="Century Gothic" panose="020B0502020202020204" pitchFamily="34" charset="0"/>
              </a:rPr>
              <a:t>Trustee Fleisig</a:t>
            </a:r>
          </a:p>
        </p:txBody>
      </p:sp>
      <p:pic>
        <p:nvPicPr>
          <p:cNvPr id="8" name="Picture 7">
            <a:extLst>
              <a:ext uri="{FF2B5EF4-FFF2-40B4-BE49-F238E27FC236}">
                <a16:creationId xmlns:a16="http://schemas.microsoft.com/office/drawing/2014/main" id="{4C16EA37-AE1E-6D2C-20BD-6BC2B86B1895}"/>
              </a:ext>
            </a:extLst>
          </p:cNvPr>
          <p:cNvPicPr>
            <a:picLocks noChangeAspect="1"/>
          </p:cNvPicPr>
          <p:nvPr/>
        </p:nvPicPr>
        <p:blipFill rotWithShape="1">
          <a:blip r:embed="rId3"/>
          <a:srcRect t="624"/>
          <a:stretch/>
        </p:blipFill>
        <p:spPr>
          <a:xfrm>
            <a:off x="5055728" y="1222401"/>
            <a:ext cx="6688250" cy="5012649"/>
          </a:xfrm>
          <a:prstGeom prst="rect">
            <a:avLst/>
          </a:prstGeom>
        </p:spPr>
      </p:pic>
      <p:sp>
        <p:nvSpPr>
          <p:cNvPr id="3" name="TextBox 2">
            <a:extLst>
              <a:ext uri="{FF2B5EF4-FFF2-40B4-BE49-F238E27FC236}">
                <a16:creationId xmlns:a16="http://schemas.microsoft.com/office/drawing/2014/main" id="{7BDC6FED-A02F-7CFA-5520-75B49A479149}"/>
              </a:ext>
            </a:extLst>
          </p:cNvPr>
          <p:cNvSpPr txBox="1"/>
          <p:nvPr/>
        </p:nvSpPr>
        <p:spPr>
          <a:xfrm>
            <a:off x="515093" y="1559246"/>
            <a:ext cx="4290172" cy="2492990"/>
          </a:xfrm>
          <a:prstGeom prst="rect">
            <a:avLst/>
          </a:prstGeom>
          <a:noFill/>
        </p:spPr>
        <p:txBody>
          <a:bodyPr wrap="square">
            <a:spAutoFit/>
          </a:bodyPr>
          <a:lstStyle/>
          <a:p>
            <a:pPr>
              <a:spcAft>
                <a:spcPts val="1200"/>
              </a:spcAft>
            </a:pPr>
            <a:r>
              <a:rPr lang="en-US" b="1" dirty="0">
                <a:latin typeface="Century Gothic" panose="020B0502020202020204" pitchFamily="34" charset="0"/>
              </a:rPr>
              <a:t>General Version 3 Comments Received:</a:t>
            </a:r>
          </a:p>
          <a:p>
            <a:pPr marL="342900" indent="-342900">
              <a:spcAft>
                <a:spcPts val="1200"/>
              </a:spcAft>
              <a:buFont typeface="Arial" panose="020B0604020202020204" pitchFamily="34" charset="0"/>
              <a:buChar char="•"/>
            </a:pPr>
            <a:r>
              <a:rPr lang="en-US" dirty="0">
                <a:latin typeface="Century Gothic" panose="020B0502020202020204" pitchFamily="34" charset="0"/>
              </a:rPr>
              <a:t>Formatting &amp; Text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Minor content edits</a:t>
            </a:r>
          </a:p>
          <a:p>
            <a:pPr marL="342900" indent="-342900">
              <a:spcAft>
                <a:spcPts val="1200"/>
              </a:spcAft>
              <a:buFont typeface="Arial" panose="020B0604020202020204" pitchFamily="34" charset="0"/>
              <a:buChar char="•"/>
            </a:pPr>
            <a:r>
              <a:rPr lang="en-US" dirty="0">
                <a:latin typeface="Century Gothic" panose="020B0502020202020204" pitchFamily="34" charset="0"/>
              </a:rPr>
              <a:t>Inclusion of Comprehensive Plan Oversight Committee Recommendation (?)</a:t>
            </a:r>
          </a:p>
        </p:txBody>
      </p:sp>
    </p:spTree>
    <p:extLst>
      <p:ext uri="{BB962C8B-B14F-4D97-AF65-F5344CB8AC3E}">
        <p14:creationId xmlns:p14="http://schemas.microsoft.com/office/powerpoint/2010/main" val="857796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AC86D-3C60-6215-ED3A-96B8D266B5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6F5B6A-BD02-AA8A-2BDC-F96C35A9F959}"/>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33F6607-3796-471D-8021-F9D84EEBEAC9}"/>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FC1FA75-CBAD-3FCD-9617-18B0777915D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Logo&#10;&#10;Description automatically generated">
              <a:extLst>
                <a:ext uri="{FF2B5EF4-FFF2-40B4-BE49-F238E27FC236}">
                  <a16:creationId xmlns:a16="http://schemas.microsoft.com/office/drawing/2014/main" id="{E2F5F87B-4D9D-34BC-43DD-4BECA77FFD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1175458A-03B7-BAEE-FAAF-9E6672566E4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C0B33673-22BE-0F11-7E48-DCDBA3669CE1}"/>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EEFE905-447E-ABD2-5C8B-C01C591E58B6}"/>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F3A37A33-5339-7C75-BA87-2501645AA572}"/>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5FB49C1-B742-6B31-719E-31B063760F6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85"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DAF86B80-8D68-5EF7-A08F-1D866DBB6E33}"/>
              </a:ext>
            </a:extLst>
          </p:cNvPr>
          <p:cNvSpPr txBox="1">
            <a:spLocks/>
          </p:cNvSpPr>
          <p:nvPr/>
        </p:nvSpPr>
        <p:spPr>
          <a:xfrm>
            <a:off x="1303131" y="375662"/>
            <a:ext cx="10773581" cy="69602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Calibri" panose="020F0502020204030204" pitchFamily="34" charset="0"/>
              </a:rPr>
              <a:t>Discussion of Public Meeting #4 / Committee Public Hearing</a:t>
            </a:r>
          </a:p>
        </p:txBody>
      </p:sp>
      <p:sp>
        <p:nvSpPr>
          <p:cNvPr id="3" name="TextBox 2">
            <a:extLst>
              <a:ext uri="{FF2B5EF4-FFF2-40B4-BE49-F238E27FC236}">
                <a16:creationId xmlns:a16="http://schemas.microsoft.com/office/drawing/2014/main" id="{044D93CA-81D1-3BCC-47E3-87CA99E3318F}"/>
              </a:ext>
            </a:extLst>
          </p:cNvPr>
          <p:cNvSpPr txBox="1"/>
          <p:nvPr/>
        </p:nvSpPr>
        <p:spPr>
          <a:xfrm>
            <a:off x="433896" y="1325322"/>
            <a:ext cx="5938912" cy="4755148"/>
          </a:xfrm>
          <a:prstGeom prst="rect">
            <a:avLst/>
          </a:prstGeom>
          <a:noFill/>
        </p:spPr>
        <p:txBody>
          <a:bodyPr wrap="square">
            <a:spAutoFit/>
          </a:bodyPr>
          <a:lstStyle/>
          <a:p>
            <a:pPr>
              <a:spcAft>
                <a:spcPts val="600"/>
              </a:spcAft>
            </a:pPr>
            <a:r>
              <a:rPr lang="en-US" sz="2400" b="1" dirty="0">
                <a:solidFill>
                  <a:srgbClr val="18325A"/>
                </a:solidFill>
                <a:latin typeface="Century Gothic" panose="020B0502020202020204" pitchFamily="34" charset="0"/>
              </a:rPr>
              <a:t>Public Meeting #4 - Committee Public Hearing</a:t>
            </a:r>
            <a:endParaRPr lang="en-US" sz="2400" b="1" dirty="0">
              <a:latin typeface="Century Gothic" panose="020B0502020202020204" pitchFamily="34" charset="0"/>
            </a:endParaRPr>
          </a:p>
          <a:p>
            <a:pPr marL="800100" lvl="1" indent="-342900">
              <a:spcBef>
                <a:spcPts val="1200"/>
              </a:spcBef>
              <a:spcAft>
                <a:spcPts val="1200"/>
              </a:spcAft>
              <a:buFont typeface="Arial" panose="020B0604020202020204" pitchFamily="34" charset="0"/>
              <a:buChar char="•"/>
            </a:pPr>
            <a:r>
              <a:rPr lang="en-US" sz="2000" dirty="0">
                <a:latin typeface="Century Gothic" panose="020B0502020202020204" pitchFamily="34" charset="0"/>
              </a:rPr>
              <a:t>This hearing will be scheduled once the Committee decides the draft Comprehensive Plan is ready for public review</a:t>
            </a:r>
          </a:p>
          <a:p>
            <a:pPr marL="800100" lvl="1" indent="-342900">
              <a:spcBef>
                <a:spcPts val="1200"/>
              </a:spcBef>
              <a:spcAft>
                <a:spcPts val="1200"/>
              </a:spcAft>
              <a:buFont typeface="Arial" panose="020B0604020202020204" pitchFamily="34" charset="0"/>
              <a:buChar char="•"/>
            </a:pPr>
            <a:r>
              <a:rPr lang="en-US" sz="2000" dirty="0">
                <a:latin typeface="Century Gothic" panose="020B0502020202020204" pitchFamily="34" charset="0"/>
              </a:rPr>
              <a:t>Formally noticed by Village</a:t>
            </a:r>
          </a:p>
          <a:p>
            <a:pPr marL="800100" lvl="1" indent="-342900">
              <a:spcBef>
                <a:spcPts val="1200"/>
              </a:spcBef>
              <a:spcAft>
                <a:spcPts val="1200"/>
              </a:spcAft>
              <a:buFont typeface="Arial" panose="020B0604020202020204" pitchFamily="34" charset="0"/>
              <a:buChar char="•"/>
            </a:pPr>
            <a:r>
              <a:rPr lang="en-US" sz="2000" dirty="0">
                <a:latin typeface="Century Gothic" panose="020B0502020202020204" pitchFamily="34" charset="0"/>
              </a:rPr>
              <a:t>Brief introductory presentation by MJ</a:t>
            </a:r>
          </a:p>
          <a:p>
            <a:pPr marL="800100" lvl="1" indent="-342900">
              <a:spcBef>
                <a:spcPts val="1200"/>
              </a:spcBef>
              <a:spcAft>
                <a:spcPts val="1200"/>
              </a:spcAft>
              <a:buFont typeface="Arial" panose="020B0604020202020204" pitchFamily="34" charset="0"/>
              <a:buChar char="•"/>
            </a:pPr>
            <a:r>
              <a:rPr lang="en-US" sz="2000" dirty="0">
                <a:latin typeface="Century Gothic" panose="020B0502020202020204" pitchFamily="34" charset="0"/>
              </a:rPr>
              <a:t>Public comment period</a:t>
            </a:r>
          </a:p>
          <a:p>
            <a:pPr marL="800100" lvl="1" indent="-342900">
              <a:spcBef>
                <a:spcPts val="1200"/>
              </a:spcBef>
              <a:spcAft>
                <a:spcPts val="1200"/>
              </a:spcAft>
              <a:buFont typeface="Arial" panose="020B0604020202020204" pitchFamily="34" charset="0"/>
              <a:buChar char="•"/>
            </a:pPr>
            <a:r>
              <a:rPr lang="en-US" sz="2000" dirty="0">
                <a:latin typeface="Century Gothic" panose="020B0502020202020204" pitchFamily="34" charset="0"/>
              </a:rPr>
              <a:t>Summary of public comments</a:t>
            </a:r>
            <a:endParaRPr lang="en-US" sz="2400" dirty="0"/>
          </a:p>
        </p:txBody>
      </p:sp>
      <p:pic>
        <p:nvPicPr>
          <p:cNvPr id="5" name="Picture 4">
            <a:extLst>
              <a:ext uri="{FF2B5EF4-FFF2-40B4-BE49-F238E27FC236}">
                <a16:creationId xmlns:a16="http://schemas.microsoft.com/office/drawing/2014/main" id="{44F070FC-D982-EA20-9E35-DA08ED34E270}"/>
              </a:ext>
            </a:extLst>
          </p:cNvPr>
          <p:cNvPicPr>
            <a:picLocks noChangeAspect="1"/>
          </p:cNvPicPr>
          <p:nvPr/>
        </p:nvPicPr>
        <p:blipFill rotWithShape="1">
          <a:blip r:embed="rId3"/>
          <a:srcRect l="1001" t="1781" r="1013" b="1766"/>
          <a:stretch/>
        </p:blipFill>
        <p:spPr>
          <a:xfrm>
            <a:off x="7271051" y="2009519"/>
            <a:ext cx="4487053" cy="3439559"/>
          </a:xfrm>
          <a:prstGeom prst="rect">
            <a:avLst/>
          </a:prstGeom>
          <a:effectLst>
            <a:outerShdw blurRad="139700" sx="102000" sy="102000" algn="ctr" rotWithShape="0">
              <a:prstClr val="black">
                <a:alpha val="40000"/>
              </a:prstClr>
            </a:outerShdw>
          </a:effectLst>
        </p:spPr>
      </p:pic>
    </p:spTree>
    <p:extLst>
      <p:ext uri="{BB962C8B-B14F-4D97-AF65-F5344CB8AC3E}">
        <p14:creationId xmlns:p14="http://schemas.microsoft.com/office/powerpoint/2010/main" val="322286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9AF041DD-03E2-7993-21D9-81EDC3EA8EE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40249AB3-7605-D544-722D-54AFB2B1E807}"/>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4AA2D5DA-FF14-AA0A-5EC4-10514C5ADA44}"/>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95D867BD-6FAA-724B-CEAC-4D9531D32B01}"/>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C0C7BC95-7170-9884-F578-0738280F8C0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3" name="Title 1">
            <a:extLst>
              <a:ext uri="{FF2B5EF4-FFF2-40B4-BE49-F238E27FC236}">
                <a16:creationId xmlns:a16="http://schemas.microsoft.com/office/drawing/2014/main" id="{07FD98B6-96DE-8C2F-E888-5F96CECFC903}"/>
              </a:ext>
            </a:extLst>
          </p:cNvPr>
          <p:cNvSpPr txBox="1">
            <a:spLocks/>
          </p:cNvSpPr>
          <p:nvPr/>
        </p:nvSpPr>
        <p:spPr>
          <a:xfrm>
            <a:off x="1406171" y="298870"/>
            <a:ext cx="10430411" cy="816121"/>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cs typeface="Calibri" panose="020F0502020204030204" pitchFamily="34" charset="0"/>
              </a:rPr>
              <a:t>COMMITTEE TASKS &amp; NEXT STEPS</a:t>
            </a:r>
          </a:p>
        </p:txBody>
      </p:sp>
      <p:sp>
        <p:nvSpPr>
          <p:cNvPr id="4" name="Content Placeholder 2">
            <a:extLst>
              <a:ext uri="{FF2B5EF4-FFF2-40B4-BE49-F238E27FC236}">
                <a16:creationId xmlns:a16="http://schemas.microsoft.com/office/drawing/2014/main" id="{8B7CB6F0-E3EA-693D-AB43-B298D9823BD6}"/>
              </a:ext>
            </a:extLst>
          </p:cNvPr>
          <p:cNvSpPr txBox="1">
            <a:spLocks/>
          </p:cNvSpPr>
          <p:nvPr/>
        </p:nvSpPr>
        <p:spPr>
          <a:xfrm>
            <a:off x="5939786" y="3949829"/>
            <a:ext cx="5960147" cy="2232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Clr>
                <a:srgbClr val="2F4167"/>
              </a:buClr>
              <a:defRPr/>
            </a:pPr>
            <a:endParaRPr lang="en-US" dirty="0">
              <a:latin typeface="Century Gothic" panose="020B0502020202020204" pitchFamily="34" charset="0"/>
            </a:endParaRPr>
          </a:p>
          <a:p>
            <a:pPr marL="0" lvl="1" indent="0">
              <a:lnSpc>
                <a:spcPct val="100000"/>
              </a:lnSpc>
              <a:spcBef>
                <a:spcPts val="0"/>
              </a:spcBef>
              <a:buClr>
                <a:srgbClr val="2F4167"/>
              </a:buClr>
              <a:buNone/>
              <a:defRPr/>
            </a:pPr>
            <a:r>
              <a:rPr lang="en-US" dirty="0">
                <a:latin typeface="Century Gothic" panose="020B0502020202020204" pitchFamily="34" charset="0"/>
              </a:rPr>
              <a:t>LWRP </a:t>
            </a:r>
          </a:p>
          <a:p>
            <a:pPr marL="342900" lvl="1" indent="-342900">
              <a:lnSpc>
                <a:spcPct val="100000"/>
              </a:lnSpc>
              <a:spcBef>
                <a:spcPts val="0"/>
              </a:spcBef>
              <a:buClr>
                <a:srgbClr val="2F4167"/>
              </a:buClr>
              <a:defRPr/>
            </a:pPr>
            <a:r>
              <a:rPr lang="en-US" dirty="0">
                <a:latin typeface="Century Gothic" panose="020B0502020202020204" pitchFamily="34" charset="0"/>
              </a:rPr>
              <a:t>Section IV – in progress</a:t>
            </a:r>
          </a:p>
          <a:p>
            <a:pPr marL="800100" lvl="2" indent="-342900">
              <a:lnSpc>
                <a:spcPct val="100000"/>
              </a:lnSpc>
              <a:spcBef>
                <a:spcPts val="0"/>
              </a:spcBef>
              <a:buClr>
                <a:srgbClr val="2F4167"/>
              </a:buClr>
              <a:defRPr/>
            </a:pPr>
            <a:endParaRPr lang="en-US" dirty="0">
              <a:latin typeface="Century Gothic" panose="020B0502020202020204" pitchFamily="34" charset="0"/>
            </a:endParaRPr>
          </a:p>
          <a:p>
            <a:pPr marL="457200" lvl="2" indent="0">
              <a:lnSpc>
                <a:spcPct val="100000"/>
              </a:lnSpc>
              <a:spcBef>
                <a:spcPts val="0"/>
              </a:spcBef>
              <a:buClr>
                <a:srgbClr val="2F4167"/>
              </a:buClr>
              <a:buNone/>
              <a:defRPr/>
            </a:pPr>
            <a:endParaRPr lang="en-US" dirty="0">
              <a:latin typeface="Century Gothic" panose="020B0502020202020204" pitchFamily="34" charset="0"/>
            </a:endParaRPr>
          </a:p>
          <a:p>
            <a:pPr marL="0" lvl="1" indent="0">
              <a:lnSpc>
                <a:spcPct val="100000"/>
              </a:lnSpc>
              <a:spcBef>
                <a:spcPts val="0"/>
              </a:spcBef>
              <a:buClr>
                <a:srgbClr val="2F4167"/>
              </a:buClr>
              <a:buNone/>
              <a:defRPr/>
            </a:pPr>
            <a:r>
              <a:rPr lang="en-US" sz="3000" dirty="0">
                <a:latin typeface="Century Gothic" panose="020B0502020202020204" pitchFamily="34" charset="0"/>
              </a:rPr>
              <a:t> </a:t>
            </a:r>
          </a:p>
          <a:p>
            <a:pPr marL="1257300" lvl="3" indent="-342900">
              <a:lnSpc>
                <a:spcPct val="100000"/>
              </a:lnSpc>
              <a:spcBef>
                <a:spcPts val="0"/>
              </a:spcBef>
              <a:buClr>
                <a:srgbClr val="2F4167"/>
              </a:buClr>
              <a:defRPr/>
            </a:pPr>
            <a:endParaRPr lang="en-US" sz="1600" dirty="0">
              <a:latin typeface="Century Gothic" panose="020B0502020202020204" pitchFamily="34" charset="0"/>
            </a:endParaRPr>
          </a:p>
        </p:txBody>
      </p:sp>
      <p:sp>
        <p:nvSpPr>
          <p:cNvPr id="5" name="Rectangle 4">
            <a:extLst>
              <a:ext uri="{FF2B5EF4-FFF2-40B4-BE49-F238E27FC236}">
                <a16:creationId xmlns:a16="http://schemas.microsoft.com/office/drawing/2014/main" id="{72A8DEA8-6D91-8F42-001D-283553E783A7}"/>
              </a:ext>
            </a:extLst>
          </p:cNvPr>
          <p:cNvSpPr/>
          <p:nvPr/>
        </p:nvSpPr>
        <p:spPr>
          <a:xfrm>
            <a:off x="814586" y="1346410"/>
            <a:ext cx="4759463" cy="4721192"/>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8" name="Picture 7" descr="A group of trees with yellow leaves&#10;&#10;Description automatically generated with low confidence">
            <a:extLst>
              <a:ext uri="{FF2B5EF4-FFF2-40B4-BE49-F238E27FC236}">
                <a16:creationId xmlns:a16="http://schemas.microsoft.com/office/drawing/2014/main" id="{70C011CA-31D8-13BE-9727-3A4655824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4540" y="1842358"/>
            <a:ext cx="4959649" cy="3719737"/>
          </a:xfrm>
          <a:prstGeom prst="rect">
            <a:avLst/>
          </a:prstGeom>
          <a:effectLst>
            <a:outerShdw blurRad="63500" sx="102000" sy="102000" algn="ctr" rotWithShape="0">
              <a:prstClr val="black">
                <a:alpha val="40000"/>
              </a:prstClr>
            </a:outerShdw>
          </a:effectLst>
        </p:spPr>
      </p:pic>
      <p:sp>
        <p:nvSpPr>
          <p:cNvPr id="6" name="Content Placeholder 2">
            <a:extLst>
              <a:ext uri="{FF2B5EF4-FFF2-40B4-BE49-F238E27FC236}">
                <a16:creationId xmlns:a16="http://schemas.microsoft.com/office/drawing/2014/main" id="{66777FF5-9355-3B9D-95F2-6662A758E650}"/>
              </a:ext>
            </a:extLst>
          </p:cNvPr>
          <p:cNvSpPr txBox="1">
            <a:spLocks/>
          </p:cNvSpPr>
          <p:nvPr/>
        </p:nvSpPr>
        <p:spPr>
          <a:xfrm>
            <a:off x="5939786" y="1742229"/>
            <a:ext cx="5784675" cy="19090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2000"/>
              </a:spcBef>
              <a:buClr>
                <a:srgbClr val="2F4167"/>
              </a:buClr>
              <a:buNone/>
              <a:defRPr/>
            </a:pPr>
            <a:r>
              <a:rPr lang="en-US" dirty="0">
                <a:latin typeface="Century Gothic" panose="020B0502020202020204" pitchFamily="34" charset="0"/>
              </a:rPr>
              <a:t>Comprehensive Plan</a:t>
            </a:r>
          </a:p>
          <a:p>
            <a:pPr marL="342900" lvl="1" indent="-342900">
              <a:spcBef>
                <a:spcPts val="2000"/>
              </a:spcBef>
              <a:buClr>
                <a:srgbClr val="2F4167"/>
              </a:buClr>
              <a:defRPr/>
            </a:pPr>
            <a:r>
              <a:rPr lang="en-US" dirty="0">
                <a:latin typeface="Century Gothic" panose="020B0502020202020204" pitchFamily="34" charset="0"/>
              </a:rPr>
              <a:t>Refinements to Version 3 Draft</a:t>
            </a:r>
          </a:p>
          <a:p>
            <a:pPr marL="342900" lvl="1" indent="-342900">
              <a:spcBef>
                <a:spcPts val="2000"/>
              </a:spcBef>
              <a:buClr>
                <a:srgbClr val="2F4167"/>
              </a:buClr>
              <a:defRPr/>
            </a:pPr>
            <a:r>
              <a:rPr lang="en-US" dirty="0">
                <a:latin typeface="Century Gothic" panose="020B0502020202020204" pitchFamily="34" charset="0"/>
              </a:rPr>
              <a:t>Potential Committee Public Hearing scheduled</a:t>
            </a:r>
          </a:p>
        </p:txBody>
      </p:sp>
    </p:spTree>
    <p:extLst>
      <p:ext uri="{BB962C8B-B14F-4D97-AF65-F5344CB8AC3E}">
        <p14:creationId xmlns:p14="http://schemas.microsoft.com/office/powerpoint/2010/main" val="1257362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9AF041DD-03E2-7993-21D9-81EDC3EA8EE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40249AB3-7605-D544-722D-54AFB2B1E807}"/>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4AA2D5DA-FF14-AA0A-5EC4-10514C5ADA44}"/>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95D867BD-6FAA-724B-CEAC-4D9531D32B01}"/>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C0C7BC95-7170-9884-F578-0738280F8C0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3" name="Title 1">
            <a:extLst>
              <a:ext uri="{FF2B5EF4-FFF2-40B4-BE49-F238E27FC236}">
                <a16:creationId xmlns:a16="http://schemas.microsoft.com/office/drawing/2014/main" id="{BAFBF31C-DBB7-9327-3DD6-2833B33D7487}"/>
              </a:ext>
            </a:extLst>
          </p:cNvPr>
          <p:cNvSpPr txBox="1">
            <a:spLocks/>
          </p:cNvSpPr>
          <p:nvPr/>
        </p:nvSpPr>
        <p:spPr>
          <a:xfrm>
            <a:off x="1524000" y="470059"/>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cs typeface="Calibri" panose="020F0502020204030204" pitchFamily="34" charset="0"/>
              </a:rPr>
              <a:t>PUBLIC COMMENT</a:t>
            </a:r>
          </a:p>
        </p:txBody>
      </p:sp>
      <p:sp>
        <p:nvSpPr>
          <p:cNvPr id="4" name="Rectangle 3">
            <a:extLst>
              <a:ext uri="{FF2B5EF4-FFF2-40B4-BE49-F238E27FC236}">
                <a16:creationId xmlns:a16="http://schemas.microsoft.com/office/drawing/2014/main" id="{D0794803-944F-FF9A-CF86-181AF0C0B0E3}"/>
              </a:ext>
            </a:extLst>
          </p:cNvPr>
          <p:cNvSpPr/>
          <p:nvPr/>
        </p:nvSpPr>
        <p:spPr>
          <a:xfrm>
            <a:off x="1938734" y="1731086"/>
            <a:ext cx="8059970" cy="409685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5" name="Picture 4" descr="A picture containing outdoor, water, sky, bench&#10;&#10;Description automatically generated">
            <a:extLst>
              <a:ext uri="{FF2B5EF4-FFF2-40B4-BE49-F238E27FC236}">
                <a16:creationId xmlns:a16="http://schemas.microsoft.com/office/drawing/2014/main" id="{165A8EB6-250E-7ADC-D76A-B5DAC1B101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5102" y="1374353"/>
            <a:ext cx="6479721" cy="4859791"/>
          </a:xfrm>
          <a:prstGeom prst="rect">
            <a:avLst/>
          </a:prstGeom>
        </p:spPr>
      </p:pic>
    </p:spTree>
    <p:extLst>
      <p:ext uri="{BB962C8B-B14F-4D97-AF65-F5344CB8AC3E}">
        <p14:creationId xmlns:p14="http://schemas.microsoft.com/office/powerpoint/2010/main" val="48602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D3DE12-3D7A-6F1D-3E79-727B35A2397B}"/>
              </a:ext>
            </a:extLst>
          </p:cNvPr>
          <p:cNvSpPr txBox="1"/>
          <p:nvPr/>
        </p:nvSpPr>
        <p:spPr>
          <a:xfrm>
            <a:off x="391884" y="3572545"/>
            <a:ext cx="11408229" cy="830997"/>
          </a:xfrm>
          <a:prstGeom prst="rect">
            <a:avLst/>
          </a:prstGeom>
          <a:noFill/>
        </p:spPr>
        <p:txBody>
          <a:bodyPr wrap="square">
            <a:spAutoFit/>
          </a:bodyPr>
          <a:lstStyle/>
          <a:p>
            <a:pPr marL="0" lvl="1" algn="ctr">
              <a:spcBef>
                <a:spcPts val="1800"/>
              </a:spcBef>
              <a:buClr>
                <a:srgbClr val="F89828"/>
              </a:buClr>
              <a:defRPr/>
            </a:pPr>
            <a:r>
              <a:rPr lang="en-US" sz="2400" b="1" dirty="0">
                <a:solidFill>
                  <a:srgbClr val="0D7787"/>
                </a:solidFill>
                <a:latin typeface="Century Gothic" panose="020B0502020202020204" pitchFamily="34" charset="0"/>
              </a:rPr>
              <a:t>This presentation was prepared with funding provided by the New York State Department of State under Title 11 of the Environmental Protection Fund.</a:t>
            </a:r>
          </a:p>
        </p:txBody>
      </p:sp>
      <p:pic>
        <p:nvPicPr>
          <p:cNvPr id="8" name="Picture 7" descr="Graphical user interface&#10;&#10;Description automatically generated with low confidence">
            <a:extLst>
              <a:ext uri="{FF2B5EF4-FFF2-40B4-BE49-F238E27FC236}">
                <a16:creationId xmlns:a16="http://schemas.microsoft.com/office/drawing/2014/main" id="{ECFC303E-9145-D9B3-5608-9CEA6D9328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4176" y="1478754"/>
            <a:ext cx="6043644" cy="1409075"/>
          </a:xfrm>
          <a:prstGeom prst="rect">
            <a:avLst/>
          </a:prstGeom>
        </p:spPr>
      </p:pic>
      <p:grpSp>
        <p:nvGrpSpPr>
          <p:cNvPr id="11" name="Group 10">
            <a:extLst>
              <a:ext uri="{FF2B5EF4-FFF2-40B4-BE49-F238E27FC236}">
                <a16:creationId xmlns:a16="http://schemas.microsoft.com/office/drawing/2014/main" id="{5CC29221-D074-0F17-8392-C4327EE1DB16}"/>
              </a:ext>
            </a:extLst>
          </p:cNvPr>
          <p:cNvGrpSpPr/>
          <p:nvPr/>
        </p:nvGrpSpPr>
        <p:grpSpPr>
          <a:xfrm>
            <a:off x="0" y="6497327"/>
            <a:ext cx="12192004" cy="368167"/>
            <a:chOff x="0" y="6497327"/>
            <a:chExt cx="12192004" cy="368167"/>
          </a:xfrm>
        </p:grpSpPr>
        <p:sp>
          <p:nvSpPr>
            <p:cNvPr id="12" name="Rectangle 11">
              <a:extLst>
                <a:ext uri="{FF2B5EF4-FFF2-40B4-BE49-F238E27FC236}">
                  <a16:creationId xmlns:a16="http://schemas.microsoft.com/office/drawing/2014/main" id="{A76B2AAF-9149-DDF9-268F-C0F47A9D72EC}"/>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13" name="Rectangle 12">
              <a:extLst>
                <a:ext uri="{FF2B5EF4-FFF2-40B4-BE49-F238E27FC236}">
                  <a16:creationId xmlns:a16="http://schemas.microsoft.com/office/drawing/2014/main" id="{C368F61C-283C-DBFB-B375-AC0BC67FBF2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14" name="Rectangle 13">
              <a:extLst>
                <a:ext uri="{FF2B5EF4-FFF2-40B4-BE49-F238E27FC236}">
                  <a16:creationId xmlns:a16="http://schemas.microsoft.com/office/drawing/2014/main" id="{F71F79DA-B51A-A3AE-E269-02A054CB14F5}"/>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15" name="Rectangle 14">
              <a:extLst>
                <a:ext uri="{FF2B5EF4-FFF2-40B4-BE49-F238E27FC236}">
                  <a16:creationId xmlns:a16="http://schemas.microsoft.com/office/drawing/2014/main" id="{A0EC39A7-2506-7FC3-8445-E6831FC9EED1}"/>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Tree>
    <p:extLst>
      <p:ext uri="{BB962C8B-B14F-4D97-AF65-F5344CB8AC3E}">
        <p14:creationId xmlns:p14="http://schemas.microsoft.com/office/powerpoint/2010/main" val="139227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69ED7C-C015-0C73-3D8E-4C4C84E6BC98}"/>
              </a:ext>
            </a:extLst>
          </p:cNvPr>
          <p:cNvSpPr/>
          <p:nvPr/>
        </p:nvSpPr>
        <p:spPr>
          <a:xfrm>
            <a:off x="355418" y="1612078"/>
            <a:ext cx="4948461" cy="428339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nvGrpSpPr>
          <p:cNvPr id="6" name="Group 5">
            <a:extLst>
              <a:ext uri="{FF2B5EF4-FFF2-40B4-BE49-F238E27FC236}">
                <a16:creationId xmlns:a16="http://schemas.microsoft.com/office/drawing/2014/main" id="{36F77A05-3126-664C-447D-8E9D27929AC4}"/>
              </a:ext>
            </a:extLst>
          </p:cNvPr>
          <p:cNvGrpSpPr/>
          <p:nvPr/>
        </p:nvGrpSpPr>
        <p:grpSpPr>
          <a:xfrm>
            <a:off x="0" y="6497327"/>
            <a:ext cx="12192004" cy="368167"/>
            <a:chOff x="0" y="6497327"/>
            <a:chExt cx="12192004" cy="368167"/>
          </a:xfrm>
        </p:grpSpPr>
        <p:sp>
          <p:nvSpPr>
            <p:cNvPr id="7" name="Rectangle 6">
              <a:extLst>
                <a:ext uri="{FF2B5EF4-FFF2-40B4-BE49-F238E27FC236}">
                  <a16:creationId xmlns:a16="http://schemas.microsoft.com/office/drawing/2014/main" id="{7EFDA4E9-CD86-2CAE-26D5-91F9E07FDB1E}"/>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8" name="Rectangle 7">
              <a:extLst>
                <a:ext uri="{FF2B5EF4-FFF2-40B4-BE49-F238E27FC236}">
                  <a16:creationId xmlns:a16="http://schemas.microsoft.com/office/drawing/2014/main" id="{5E7FC110-347D-6D86-8E34-FFEC813B6F50}"/>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9" name="Rectangle 8">
              <a:extLst>
                <a:ext uri="{FF2B5EF4-FFF2-40B4-BE49-F238E27FC236}">
                  <a16:creationId xmlns:a16="http://schemas.microsoft.com/office/drawing/2014/main" id="{9B4B4271-6147-EA36-D87E-73E99DACBFFD}"/>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10" name="Rectangle 9">
              <a:extLst>
                <a:ext uri="{FF2B5EF4-FFF2-40B4-BE49-F238E27FC236}">
                  <a16:creationId xmlns:a16="http://schemas.microsoft.com/office/drawing/2014/main" id="{0897A031-C331-BB0C-8B7B-22B93728C1F1}"/>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2" name="Rectangle 1">
            <a:extLst>
              <a:ext uri="{FF2B5EF4-FFF2-40B4-BE49-F238E27FC236}">
                <a16:creationId xmlns:a16="http://schemas.microsoft.com/office/drawing/2014/main" id="{69C6ADDA-EF41-B6C4-EFEF-22978FF50355}"/>
              </a:ext>
            </a:extLst>
          </p:cNvPr>
          <p:cNvSpPr/>
          <p:nvPr/>
        </p:nvSpPr>
        <p:spPr>
          <a:xfrm>
            <a:off x="1051560" y="263189"/>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sp>
        <p:nvSpPr>
          <p:cNvPr id="15" name="Title 1">
            <a:extLst>
              <a:ext uri="{FF2B5EF4-FFF2-40B4-BE49-F238E27FC236}">
                <a16:creationId xmlns:a16="http://schemas.microsoft.com/office/drawing/2014/main" id="{0CB776E9-7BD0-122D-0DD1-45D9B27CD93B}"/>
              </a:ext>
            </a:extLst>
          </p:cNvPr>
          <p:cNvSpPr txBox="1">
            <a:spLocks/>
          </p:cNvSpPr>
          <p:nvPr/>
        </p:nvSpPr>
        <p:spPr>
          <a:xfrm>
            <a:off x="1524000" y="458027"/>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cs typeface="Calibri" panose="020F0502020204030204" pitchFamily="34" charset="0"/>
              </a:rPr>
              <a:t>AGENDA</a:t>
            </a:r>
          </a:p>
        </p:txBody>
      </p:sp>
      <p:sp>
        <p:nvSpPr>
          <p:cNvPr id="16" name="Content Placeholder 2">
            <a:extLst>
              <a:ext uri="{FF2B5EF4-FFF2-40B4-BE49-F238E27FC236}">
                <a16:creationId xmlns:a16="http://schemas.microsoft.com/office/drawing/2014/main" id="{8E72D2C1-7791-80ED-BEED-36F2AD4C6E26}"/>
              </a:ext>
            </a:extLst>
          </p:cNvPr>
          <p:cNvSpPr txBox="1">
            <a:spLocks/>
          </p:cNvSpPr>
          <p:nvPr/>
        </p:nvSpPr>
        <p:spPr>
          <a:xfrm>
            <a:off x="6335808" y="2188247"/>
            <a:ext cx="5606256" cy="338261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5744" lvl="1" indent="-235744">
              <a:spcBef>
                <a:spcPts val="2000"/>
              </a:spcBef>
              <a:buClr>
                <a:srgbClr val="2F4167"/>
              </a:buClr>
              <a:defRPr/>
            </a:pPr>
            <a:r>
              <a:rPr lang="en-US" sz="1800" dirty="0">
                <a:latin typeface="Century Gothic" panose="020B0502020202020204" pitchFamily="34" charset="0"/>
              </a:rPr>
              <a:t>Approval of Meeting Summary</a:t>
            </a:r>
          </a:p>
          <a:p>
            <a:pPr marL="235744" lvl="1" indent="-235744">
              <a:spcBef>
                <a:spcPts val="2000"/>
              </a:spcBef>
              <a:buClr>
                <a:srgbClr val="2F4167"/>
              </a:buClr>
              <a:defRPr/>
            </a:pPr>
            <a:r>
              <a:rPr lang="en-US" sz="1800" dirty="0">
                <a:latin typeface="Century Gothic" panose="020B0502020202020204" pitchFamily="34" charset="0"/>
              </a:rPr>
              <a:t>Project Status Update</a:t>
            </a:r>
          </a:p>
          <a:p>
            <a:pPr marL="235744" lvl="1" indent="-235744">
              <a:spcBef>
                <a:spcPts val="2000"/>
              </a:spcBef>
              <a:buClr>
                <a:srgbClr val="2F4167"/>
              </a:buClr>
              <a:defRPr/>
            </a:pPr>
            <a:r>
              <a:rPr lang="en-US" sz="1800" dirty="0">
                <a:latin typeface="Century Gothic" panose="020B0502020202020204" pitchFamily="34" charset="0"/>
              </a:rPr>
              <a:t>Committee Comprehensive Plan Comments Presentation/Discussion</a:t>
            </a:r>
          </a:p>
          <a:p>
            <a:pPr marL="235744" lvl="1" indent="-235744">
              <a:spcBef>
                <a:spcPts val="2000"/>
              </a:spcBef>
              <a:buClr>
                <a:srgbClr val="2F4167"/>
              </a:buClr>
              <a:defRPr/>
            </a:pPr>
            <a:r>
              <a:rPr lang="en-US" sz="1800" dirty="0">
                <a:latin typeface="Century Gothic" panose="020B0502020202020204" pitchFamily="34" charset="0"/>
              </a:rPr>
              <a:t>Committee Consideration of Setting Public Hearing</a:t>
            </a:r>
          </a:p>
          <a:p>
            <a:pPr marL="235744" lvl="1" indent="-235744">
              <a:spcBef>
                <a:spcPts val="2000"/>
              </a:spcBef>
              <a:buClr>
                <a:srgbClr val="2F4167"/>
              </a:buClr>
              <a:defRPr/>
            </a:pPr>
            <a:r>
              <a:rPr lang="en-US" sz="1800" dirty="0">
                <a:latin typeface="Century Gothic" panose="020B0502020202020204" pitchFamily="34" charset="0"/>
              </a:rPr>
              <a:t>Committee Tasks and Next Steps</a:t>
            </a:r>
          </a:p>
          <a:p>
            <a:pPr marL="235744" lvl="1" indent="-235744">
              <a:spcBef>
                <a:spcPts val="2000"/>
              </a:spcBef>
              <a:buClr>
                <a:srgbClr val="2F4167"/>
              </a:buClr>
              <a:defRPr/>
            </a:pPr>
            <a:r>
              <a:rPr lang="en-US" sz="1800" dirty="0">
                <a:latin typeface="Century Gothic" panose="020B0502020202020204" pitchFamily="34" charset="0"/>
              </a:rPr>
              <a:t>Public Comment</a:t>
            </a:r>
          </a:p>
          <a:p>
            <a:pPr marL="377190" lvl="2" indent="0">
              <a:lnSpc>
                <a:spcPct val="70000"/>
              </a:lnSpc>
              <a:spcBef>
                <a:spcPts val="1800"/>
              </a:spcBef>
              <a:buClr>
                <a:srgbClr val="2F4167"/>
              </a:buClr>
              <a:buNone/>
              <a:defRPr/>
            </a:pPr>
            <a:endParaRPr lang="en-US" sz="1800" dirty="0">
              <a:latin typeface="Century Gothic" panose="020B0502020202020204" pitchFamily="34" charset="0"/>
            </a:endParaRPr>
          </a:p>
        </p:txBody>
      </p:sp>
      <p:pic>
        <p:nvPicPr>
          <p:cNvPr id="3" name="Picture 2" descr="A picture containing text, tree, outdoor&#10;&#10;Description automatically generated">
            <a:extLst>
              <a:ext uri="{FF2B5EF4-FFF2-40B4-BE49-F238E27FC236}">
                <a16:creationId xmlns:a16="http://schemas.microsoft.com/office/drawing/2014/main" id="{43E89B2B-5CFC-826A-3AA5-3FC84EFCAC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0969" y="1348889"/>
            <a:ext cx="3674739" cy="4899652"/>
          </a:xfrm>
          <a:prstGeom prst="rect">
            <a:avLst/>
          </a:prstGeom>
        </p:spPr>
      </p:pic>
    </p:spTree>
    <p:extLst>
      <p:ext uri="{BB962C8B-B14F-4D97-AF65-F5344CB8AC3E}">
        <p14:creationId xmlns:p14="http://schemas.microsoft.com/office/powerpoint/2010/main" val="294221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51560" y="263189"/>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sp>
        <p:nvSpPr>
          <p:cNvPr id="15" name="Title 1">
            <a:extLst>
              <a:ext uri="{FF2B5EF4-FFF2-40B4-BE49-F238E27FC236}">
                <a16:creationId xmlns:a16="http://schemas.microsoft.com/office/drawing/2014/main" id="{0CB776E9-7BD0-122D-0DD1-45D9B27CD93B}"/>
              </a:ext>
            </a:extLst>
          </p:cNvPr>
          <p:cNvSpPr txBox="1">
            <a:spLocks/>
          </p:cNvSpPr>
          <p:nvPr/>
        </p:nvSpPr>
        <p:spPr>
          <a:xfrm>
            <a:off x="1524000" y="424976"/>
            <a:ext cx="9144000" cy="696024"/>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cs typeface="Calibri" panose="020F0502020204030204" pitchFamily="34" charset="0"/>
              </a:rPr>
              <a:t>APPROVAL OF MEETING SUMMARIES</a:t>
            </a:r>
          </a:p>
        </p:txBody>
      </p:sp>
      <p:sp>
        <p:nvSpPr>
          <p:cNvPr id="5" name="Rectangle 4">
            <a:extLst>
              <a:ext uri="{FF2B5EF4-FFF2-40B4-BE49-F238E27FC236}">
                <a16:creationId xmlns:a16="http://schemas.microsoft.com/office/drawing/2014/main" id="{0534D7F3-9D04-0F83-A9F6-434D26B5253B}"/>
              </a:ext>
            </a:extLst>
          </p:cNvPr>
          <p:cNvSpPr/>
          <p:nvPr/>
        </p:nvSpPr>
        <p:spPr>
          <a:xfrm>
            <a:off x="2066015" y="1779399"/>
            <a:ext cx="8059970" cy="4096850"/>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4" name="Content Placeholder 2">
            <a:extLst>
              <a:ext uri="{FF2B5EF4-FFF2-40B4-BE49-F238E27FC236}">
                <a16:creationId xmlns:a16="http://schemas.microsoft.com/office/drawing/2014/main" id="{2270D3C0-E20D-2B41-CEA5-9C0C0E50C98A}"/>
              </a:ext>
            </a:extLst>
          </p:cNvPr>
          <p:cNvSpPr txBox="1">
            <a:spLocks/>
          </p:cNvSpPr>
          <p:nvPr/>
        </p:nvSpPr>
        <p:spPr>
          <a:xfrm>
            <a:off x="4691493" y="3562294"/>
            <a:ext cx="2809013" cy="4937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2000"/>
              </a:spcBef>
              <a:buClr>
                <a:schemeClr val="bg1"/>
              </a:buClr>
              <a:buNone/>
              <a:defRPr/>
            </a:pPr>
            <a:r>
              <a:rPr lang="en-US" sz="3200" dirty="0">
                <a:solidFill>
                  <a:schemeClr val="bg1"/>
                </a:solidFill>
                <a:latin typeface="Century Gothic" panose="020B0502020202020204" pitchFamily="34" charset="0"/>
              </a:rPr>
              <a:t>April 10, 2024</a:t>
            </a:r>
          </a:p>
          <a:p>
            <a:pPr marL="0" lvl="1" indent="0">
              <a:spcBef>
                <a:spcPts val="2000"/>
              </a:spcBef>
              <a:buClr>
                <a:schemeClr val="bg1"/>
              </a:buClr>
              <a:buNone/>
              <a:defRPr/>
            </a:pPr>
            <a:endParaRPr lang="en-US" sz="3200" dirty="0">
              <a:solidFill>
                <a:schemeClr val="bg1"/>
              </a:solidFill>
              <a:latin typeface="Century Gothic" panose="020B0502020202020204" pitchFamily="34" charset="0"/>
            </a:endParaRPr>
          </a:p>
          <a:p>
            <a:pPr marL="0" lvl="1" indent="0">
              <a:spcBef>
                <a:spcPts val="2000"/>
              </a:spcBef>
              <a:buClr>
                <a:srgbClr val="2F4167"/>
              </a:buClr>
              <a:buNone/>
              <a:defRPr/>
            </a:pPr>
            <a:endParaRPr lang="en-US" sz="3200" dirty="0">
              <a:latin typeface="Century Gothic" panose="020B0502020202020204" pitchFamily="34" charset="0"/>
            </a:endParaRPr>
          </a:p>
        </p:txBody>
      </p:sp>
      <p:grpSp>
        <p:nvGrpSpPr>
          <p:cNvPr id="3" name="Group 2">
            <a:extLst>
              <a:ext uri="{FF2B5EF4-FFF2-40B4-BE49-F238E27FC236}">
                <a16:creationId xmlns:a16="http://schemas.microsoft.com/office/drawing/2014/main" id="{9EE7188D-69D5-E40C-F38C-7BA4E8CB3BC8}"/>
              </a:ext>
            </a:extLst>
          </p:cNvPr>
          <p:cNvGrpSpPr/>
          <p:nvPr/>
        </p:nvGrpSpPr>
        <p:grpSpPr>
          <a:xfrm>
            <a:off x="0" y="6497327"/>
            <a:ext cx="12192004" cy="368167"/>
            <a:chOff x="0" y="6497327"/>
            <a:chExt cx="12192004" cy="368167"/>
          </a:xfrm>
        </p:grpSpPr>
        <p:sp>
          <p:nvSpPr>
            <p:cNvPr id="6" name="Rectangle 5">
              <a:extLst>
                <a:ext uri="{FF2B5EF4-FFF2-40B4-BE49-F238E27FC236}">
                  <a16:creationId xmlns:a16="http://schemas.microsoft.com/office/drawing/2014/main" id="{5809B561-D3F4-AAD8-C106-2ED50562C9A5}"/>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7" name="Rectangle 6">
              <a:extLst>
                <a:ext uri="{FF2B5EF4-FFF2-40B4-BE49-F238E27FC236}">
                  <a16:creationId xmlns:a16="http://schemas.microsoft.com/office/drawing/2014/main" id="{C919A899-3C44-759C-78C2-D2BB7666312C}"/>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8" name="Rectangle 7">
              <a:extLst>
                <a:ext uri="{FF2B5EF4-FFF2-40B4-BE49-F238E27FC236}">
                  <a16:creationId xmlns:a16="http://schemas.microsoft.com/office/drawing/2014/main" id="{1A19C201-C97A-5D9A-35A1-2271C091FA4E}"/>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9" name="Rectangle 8">
              <a:extLst>
                <a:ext uri="{FF2B5EF4-FFF2-40B4-BE49-F238E27FC236}">
                  <a16:creationId xmlns:a16="http://schemas.microsoft.com/office/drawing/2014/main" id="{E0A76455-65A2-7161-EBEA-1D21E71B2439}"/>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Tree>
    <p:extLst>
      <p:ext uri="{BB962C8B-B14F-4D97-AF65-F5344CB8AC3E}">
        <p14:creationId xmlns:p14="http://schemas.microsoft.com/office/powerpoint/2010/main" val="2383431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9AF041DD-03E2-7993-21D9-81EDC3EA8EE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40249AB3-7605-D544-722D-54AFB2B1E807}"/>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4AA2D5DA-FF14-AA0A-5EC4-10514C5ADA44}"/>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95D867BD-6FAA-724B-CEAC-4D9531D32B01}"/>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C0C7BC95-7170-9884-F578-0738280F8C0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pic>
        <p:nvPicPr>
          <p:cNvPr id="3" name="Picture 2">
            <a:extLst>
              <a:ext uri="{FF2B5EF4-FFF2-40B4-BE49-F238E27FC236}">
                <a16:creationId xmlns:a16="http://schemas.microsoft.com/office/drawing/2014/main" id="{B796A112-0950-4ACC-EBC9-990550543DF0}"/>
              </a:ext>
            </a:extLst>
          </p:cNvPr>
          <p:cNvPicPr>
            <a:picLocks noChangeAspect="1"/>
          </p:cNvPicPr>
          <p:nvPr/>
        </p:nvPicPr>
        <p:blipFill>
          <a:blip r:embed="rId3"/>
          <a:stretch>
            <a:fillRect/>
          </a:stretch>
        </p:blipFill>
        <p:spPr>
          <a:xfrm>
            <a:off x="9590639" y="2343584"/>
            <a:ext cx="2615411" cy="2615411"/>
          </a:xfrm>
          <a:prstGeom prst="rect">
            <a:avLst/>
          </a:prstGeom>
        </p:spPr>
      </p:pic>
      <p:sp>
        <p:nvSpPr>
          <p:cNvPr id="4" name="Oval 3">
            <a:extLst>
              <a:ext uri="{FF2B5EF4-FFF2-40B4-BE49-F238E27FC236}">
                <a16:creationId xmlns:a16="http://schemas.microsoft.com/office/drawing/2014/main" id="{882F9884-E041-77F9-FD94-A53FF0F16F04}"/>
              </a:ext>
            </a:extLst>
          </p:cNvPr>
          <p:cNvSpPr/>
          <p:nvPr/>
        </p:nvSpPr>
        <p:spPr>
          <a:xfrm>
            <a:off x="7631286" y="2354792"/>
            <a:ext cx="2614108" cy="2614108"/>
          </a:xfrm>
          <a:prstGeom prst="ellipse">
            <a:avLst/>
          </a:prstGeom>
          <a:solidFill>
            <a:srgbClr val="F7B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2A9091D-FB3F-A689-7EB8-BD464388908B}"/>
              </a:ext>
            </a:extLst>
          </p:cNvPr>
          <p:cNvSpPr/>
          <p:nvPr/>
        </p:nvSpPr>
        <p:spPr>
          <a:xfrm>
            <a:off x="5766234" y="2341757"/>
            <a:ext cx="2614108" cy="26141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7C888AB-32FD-6F08-2651-6798A1AC1E50}"/>
              </a:ext>
            </a:extLst>
          </p:cNvPr>
          <p:cNvSpPr/>
          <p:nvPr/>
        </p:nvSpPr>
        <p:spPr>
          <a:xfrm>
            <a:off x="14050" y="4811563"/>
            <a:ext cx="12192000" cy="769441"/>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B5755"/>
              </a:solidFill>
            </a:endParaRPr>
          </a:p>
        </p:txBody>
      </p:sp>
      <p:sp>
        <p:nvSpPr>
          <p:cNvPr id="10" name="TextBox 9">
            <a:extLst>
              <a:ext uri="{FF2B5EF4-FFF2-40B4-BE49-F238E27FC236}">
                <a16:creationId xmlns:a16="http://schemas.microsoft.com/office/drawing/2014/main" id="{D52DA399-B993-56C8-2D8F-93FAAC52F4BC}"/>
              </a:ext>
            </a:extLst>
          </p:cNvPr>
          <p:cNvSpPr txBox="1"/>
          <p:nvPr/>
        </p:nvSpPr>
        <p:spPr>
          <a:xfrm>
            <a:off x="6212340" y="4883714"/>
            <a:ext cx="1935011" cy="646331"/>
          </a:xfrm>
          <a:prstGeom prst="rect">
            <a:avLst/>
          </a:prstGeom>
          <a:noFill/>
        </p:spPr>
        <p:txBody>
          <a:bodyPr wrap="square" rtlCol="0">
            <a:spAutoFit/>
          </a:bodyPr>
          <a:lstStyle/>
          <a:p>
            <a:r>
              <a:rPr lang="en-US" b="1" dirty="0">
                <a:solidFill>
                  <a:schemeClr val="bg1"/>
                </a:solidFill>
                <a:latin typeface="Farm New" panose="00000500000000000000" pitchFamily="50" charset="0"/>
              </a:rPr>
              <a:t>Summer/Fall 2023 / Winter 2024</a:t>
            </a:r>
          </a:p>
        </p:txBody>
      </p:sp>
      <p:sp>
        <p:nvSpPr>
          <p:cNvPr id="17" name="TextBox 16">
            <a:extLst>
              <a:ext uri="{FF2B5EF4-FFF2-40B4-BE49-F238E27FC236}">
                <a16:creationId xmlns:a16="http://schemas.microsoft.com/office/drawing/2014/main" id="{4BD2B523-BB42-0161-7109-2725569D95C2}"/>
              </a:ext>
            </a:extLst>
          </p:cNvPr>
          <p:cNvSpPr txBox="1"/>
          <p:nvPr/>
        </p:nvSpPr>
        <p:spPr>
          <a:xfrm>
            <a:off x="8244001" y="4837465"/>
            <a:ext cx="1730995" cy="646331"/>
          </a:xfrm>
          <a:prstGeom prst="rect">
            <a:avLst/>
          </a:prstGeom>
          <a:noFill/>
        </p:spPr>
        <p:txBody>
          <a:bodyPr wrap="square" rtlCol="0">
            <a:spAutoFit/>
          </a:bodyPr>
          <a:lstStyle/>
          <a:p>
            <a:r>
              <a:rPr lang="en-US" b="1" dirty="0">
                <a:solidFill>
                  <a:schemeClr val="bg1"/>
                </a:solidFill>
                <a:latin typeface="Farm New" panose="00000500000000000000" pitchFamily="50" charset="0"/>
              </a:rPr>
              <a:t>Spring/ Summer 2024</a:t>
            </a:r>
          </a:p>
        </p:txBody>
      </p:sp>
      <p:sp>
        <p:nvSpPr>
          <p:cNvPr id="19" name="TextBox 18">
            <a:extLst>
              <a:ext uri="{FF2B5EF4-FFF2-40B4-BE49-F238E27FC236}">
                <a16:creationId xmlns:a16="http://schemas.microsoft.com/office/drawing/2014/main" id="{3BB8DEBA-3903-8CF9-2732-C9D0A06A82E5}"/>
              </a:ext>
            </a:extLst>
          </p:cNvPr>
          <p:cNvSpPr txBox="1"/>
          <p:nvPr/>
        </p:nvSpPr>
        <p:spPr>
          <a:xfrm>
            <a:off x="6430968" y="2390966"/>
            <a:ext cx="1571302" cy="2123658"/>
          </a:xfrm>
          <a:prstGeom prst="rect">
            <a:avLst/>
          </a:prstGeom>
          <a:noFill/>
        </p:spPr>
        <p:txBody>
          <a:bodyPr wrap="square">
            <a:spAutoFit/>
          </a:bodyPr>
          <a:lstStyle/>
          <a:p>
            <a:endParaRPr lang="en-US" sz="1400" b="1" dirty="0">
              <a:solidFill>
                <a:schemeClr val="bg1"/>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endParaRPr lang="en-US" sz="1400" b="1" dirty="0">
              <a:solidFill>
                <a:schemeClr val="bg1"/>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bg1"/>
                </a:solidFill>
                <a:latin typeface="Farm New" panose="00000500000000000000" pitchFamily="50" charset="0"/>
                <a:cs typeface="Poppins" panose="00000500000000000000" pitchFamily="50" charset="0"/>
              </a:rPr>
              <a:t>Draft Plan Recs</a:t>
            </a:r>
          </a:p>
          <a:p>
            <a:pPr marL="119063" indent="-119063">
              <a:spcBef>
                <a:spcPts val="600"/>
              </a:spcBef>
              <a:spcAft>
                <a:spcPts val="600"/>
              </a:spcAft>
              <a:buFont typeface="Arial" panose="020B0604020202020204" pitchFamily="34" charset="0"/>
              <a:buChar char="•"/>
            </a:pPr>
            <a:r>
              <a:rPr lang="en-US" sz="1400" b="1" dirty="0">
                <a:solidFill>
                  <a:schemeClr val="bg1"/>
                </a:solidFill>
                <a:latin typeface="Farm New" panose="00000500000000000000" pitchFamily="50" charset="0"/>
                <a:cs typeface="Poppins" panose="00000500000000000000" pitchFamily="50" charset="0"/>
              </a:rPr>
              <a:t>Draft LWRP</a:t>
            </a:r>
          </a:p>
          <a:p>
            <a:pPr marL="119063" indent="-119063">
              <a:buFont typeface="Arial" panose="020B0604020202020204" pitchFamily="34" charset="0"/>
              <a:buChar char="•"/>
            </a:pPr>
            <a:r>
              <a:rPr lang="en-US" sz="1400" b="1" dirty="0">
                <a:solidFill>
                  <a:schemeClr val="bg1"/>
                </a:solidFill>
                <a:latin typeface="Farm New" panose="00000500000000000000" pitchFamily="50" charset="0"/>
                <a:cs typeface="Poppins" panose="00000500000000000000" pitchFamily="50" charset="0"/>
              </a:rPr>
              <a:t>3rd Round Public Engagement </a:t>
            </a:r>
          </a:p>
          <a:p>
            <a:pPr marL="119063" indent="-119063">
              <a:spcBef>
                <a:spcPts val="600"/>
              </a:spcBef>
              <a:spcAft>
                <a:spcPts val="600"/>
              </a:spcAft>
              <a:buFont typeface="Arial" panose="020B0604020202020204" pitchFamily="34" charset="0"/>
              <a:buChar char="•"/>
            </a:pPr>
            <a:r>
              <a:rPr lang="en-US" sz="1400" b="1" dirty="0">
                <a:solidFill>
                  <a:schemeClr val="bg1"/>
                </a:solidFill>
                <a:latin typeface="Farm New" panose="00000500000000000000" pitchFamily="50" charset="0"/>
                <a:cs typeface="Poppins" panose="00000500000000000000" pitchFamily="50" charset="0"/>
              </a:rPr>
              <a:t>Draft Comp Plan </a:t>
            </a:r>
          </a:p>
          <a:p>
            <a:pPr marL="119063" indent="-119063">
              <a:buFont typeface="Arial" panose="020B0604020202020204" pitchFamily="34" charset="0"/>
              <a:buChar char="•"/>
            </a:pPr>
            <a:r>
              <a:rPr lang="en-US" sz="1400" b="1" dirty="0">
                <a:solidFill>
                  <a:schemeClr val="bg1"/>
                </a:solidFill>
                <a:latin typeface="Farm New" panose="00000500000000000000" pitchFamily="50" charset="0"/>
                <a:cs typeface="Poppins" panose="00000500000000000000" pitchFamily="50" charset="0"/>
              </a:rPr>
              <a:t>Draft LWRP</a:t>
            </a:r>
            <a:endParaRPr lang="en-US" sz="2200" b="1" dirty="0">
              <a:solidFill>
                <a:srgbClr val="5B5755"/>
              </a:solidFill>
              <a:latin typeface="Farm New" panose="00000500000000000000" pitchFamily="50" charset="0"/>
              <a:cs typeface="Poppins" panose="00000500000000000000" pitchFamily="50" charset="0"/>
            </a:endParaRPr>
          </a:p>
        </p:txBody>
      </p:sp>
      <p:sp>
        <p:nvSpPr>
          <p:cNvPr id="23" name="TextBox 22">
            <a:extLst>
              <a:ext uri="{FF2B5EF4-FFF2-40B4-BE49-F238E27FC236}">
                <a16:creationId xmlns:a16="http://schemas.microsoft.com/office/drawing/2014/main" id="{5FE4C755-72C9-DBA8-AC1E-CD2F6982A9D1}"/>
              </a:ext>
            </a:extLst>
          </p:cNvPr>
          <p:cNvSpPr txBox="1"/>
          <p:nvPr/>
        </p:nvSpPr>
        <p:spPr>
          <a:xfrm>
            <a:off x="10285615" y="3055069"/>
            <a:ext cx="1974832" cy="1169551"/>
          </a:xfrm>
          <a:prstGeom prst="rect">
            <a:avLst/>
          </a:prstGeom>
          <a:noFill/>
        </p:spPr>
        <p:txBody>
          <a:bodyPr wrap="square">
            <a:spAutoFit/>
          </a:bodyPr>
          <a:lstStyle/>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Final Comprehensive Plan (Trustees)</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Adoption of Plan (Trustees)</a:t>
            </a:r>
            <a:endParaRPr lang="en-US" sz="2200" b="1" dirty="0">
              <a:solidFill>
                <a:schemeClr val="tx2"/>
              </a:solidFill>
              <a:latin typeface="Farm New" panose="00000500000000000000" pitchFamily="50" charset="0"/>
              <a:cs typeface="Poppins" panose="00000500000000000000" pitchFamily="50" charset="0"/>
            </a:endParaRPr>
          </a:p>
        </p:txBody>
      </p:sp>
      <p:sp>
        <p:nvSpPr>
          <p:cNvPr id="24" name="TextBox 23">
            <a:extLst>
              <a:ext uri="{FF2B5EF4-FFF2-40B4-BE49-F238E27FC236}">
                <a16:creationId xmlns:a16="http://schemas.microsoft.com/office/drawing/2014/main" id="{34B647FD-1CEE-DE6B-10C1-33695B856C94}"/>
              </a:ext>
            </a:extLst>
          </p:cNvPr>
          <p:cNvSpPr txBox="1"/>
          <p:nvPr/>
        </p:nvSpPr>
        <p:spPr>
          <a:xfrm>
            <a:off x="10058311" y="5035823"/>
            <a:ext cx="2138978" cy="369332"/>
          </a:xfrm>
          <a:prstGeom prst="rect">
            <a:avLst/>
          </a:prstGeom>
          <a:noFill/>
        </p:spPr>
        <p:txBody>
          <a:bodyPr wrap="square" rtlCol="0">
            <a:spAutoFit/>
          </a:bodyPr>
          <a:lstStyle/>
          <a:p>
            <a:r>
              <a:rPr lang="en-US" b="1" dirty="0">
                <a:solidFill>
                  <a:schemeClr val="bg1"/>
                </a:solidFill>
                <a:latin typeface="Farm New" panose="00000500000000000000" pitchFamily="50" charset="0"/>
              </a:rPr>
              <a:t>Summer/Fall 2024</a:t>
            </a:r>
          </a:p>
        </p:txBody>
      </p:sp>
      <p:sp>
        <p:nvSpPr>
          <p:cNvPr id="25" name="TextBox 24">
            <a:extLst>
              <a:ext uri="{FF2B5EF4-FFF2-40B4-BE49-F238E27FC236}">
                <a16:creationId xmlns:a16="http://schemas.microsoft.com/office/drawing/2014/main" id="{C0242DA5-A596-C4BA-7B38-FBDB1CEABA67}"/>
              </a:ext>
            </a:extLst>
          </p:cNvPr>
          <p:cNvSpPr txBox="1"/>
          <p:nvPr/>
        </p:nvSpPr>
        <p:spPr>
          <a:xfrm>
            <a:off x="4512595" y="5028016"/>
            <a:ext cx="2138978" cy="369332"/>
          </a:xfrm>
          <a:prstGeom prst="rect">
            <a:avLst/>
          </a:prstGeom>
          <a:noFill/>
        </p:spPr>
        <p:txBody>
          <a:bodyPr wrap="square" rtlCol="0">
            <a:spAutoFit/>
          </a:bodyPr>
          <a:lstStyle/>
          <a:p>
            <a:r>
              <a:rPr lang="en-US" b="1" dirty="0">
                <a:solidFill>
                  <a:schemeClr val="bg1"/>
                </a:solidFill>
                <a:latin typeface="Farm New" panose="00000500000000000000" pitchFamily="50" charset="0"/>
              </a:rPr>
              <a:t>Spring 2023</a:t>
            </a:r>
          </a:p>
        </p:txBody>
      </p:sp>
      <p:sp>
        <p:nvSpPr>
          <p:cNvPr id="26" name="TextBox 25">
            <a:extLst>
              <a:ext uri="{FF2B5EF4-FFF2-40B4-BE49-F238E27FC236}">
                <a16:creationId xmlns:a16="http://schemas.microsoft.com/office/drawing/2014/main" id="{50E8B043-0BD5-71C5-C385-041FEA67208C}"/>
              </a:ext>
            </a:extLst>
          </p:cNvPr>
          <p:cNvSpPr txBox="1"/>
          <p:nvPr/>
        </p:nvSpPr>
        <p:spPr>
          <a:xfrm>
            <a:off x="2373617" y="5050359"/>
            <a:ext cx="2138978" cy="369332"/>
          </a:xfrm>
          <a:prstGeom prst="rect">
            <a:avLst/>
          </a:prstGeom>
          <a:noFill/>
        </p:spPr>
        <p:txBody>
          <a:bodyPr wrap="square" rtlCol="0">
            <a:spAutoFit/>
          </a:bodyPr>
          <a:lstStyle/>
          <a:p>
            <a:r>
              <a:rPr lang="en-US" b="1" dirty="0">
                <a:solidFill>
                  <a:schemeClr val="bg1"/>
                </a:solidFill>
                <a:latin typeface="Farm New" panose="00000500000000000000" pitchFamily="50" charset="0"/>
              </a:rPr>
              <a:t>Winter 2022-23</a:t>
            </a:r>
          </a:p>
        </p:txBody>
      </p:sp>
      <p:sp>
        <p:nvSpPr>
          <p:cNvPr id="27" name="TextBox 26">
            <a:extLst>
              <a:ext uri="{FF2B5EF4-FFF2-40B4-BE49-F238E27FC236}">
                <a16:creationId xmlns:a16="http://schemas.microsoft.com/office/drawing/2014/main" id="{1B879DBF-9C54-FAD3-071E-581C5A40DA2C}"/>
              </a:ext>
            </a:extLst>
          </p:cNvPr>
          <p:cNvSpPr txBox="1"/>
          <p:nvPr/>
        </p:nvSpPr>
        <p:spPr>
          <a:xfrm>
            <a:off x="676599" y="5042125"/>
            <a:ext cx="2138978" cy="369332"/>
          </a:xfrm>
          <a:prstGeom prst="rect">
            <a:avLst/>
          </a:prstGeom>
          <a:noFill/>
        </p:spPr>
        <p:txBody>
          <a:bodyPr wrap="square" rtlCol="0">
            <a:spAutoFit/>
          </a:bodyPr>
          <a:lstStyle/>
          <a:p>
            <a:r>
              <a:rPr lang="en-US" b="1" dirty="0">
                <a:solidFill>
                  <a:schemeClr val="bg1"/>
                </a:solidFill>
                <a:latin typeface="Farm New" panose="00000500000000000000" pitchFamily="50" charset="0"/>
              </a:rPr>
              <a:t>Fall 2022</a:t>
            </a:r>
          </a:p>
        </p:txBody>
      </p:sp>
      <p:sp>
        <p:nvSpPr>
          <p:cNvPr id="34" name="Arrow: Down 33">
            <a:extLst>
              <a:ext uri="{FF2B5EF4-FFF2-40B4-BE49-F238E27FC236}">
                <a16:creationId xmlns:a16="http://schemas.microsoft.com/office/drawing/2014/main" id="{3B4EEE00-C4D4-6404-94FD-DEF11DF28755}"/>
              </a:ext>
            </a:extLst>
          </p:cNvPr>
          <p:cNvSpPr/>
          <p:nvPr/>
        </p:nvSpPr>
        <p:spPr>
          <a:xfrm>
            <a:off x="8646843" y="1468095"/>
            <a:ext cx="540955" cy="873662"/>
          </a:xfrm>
          <a:prstGeom prst="downArrow">
            <a:avLst/>
          </a:prstGeom>
          <a:solidFill>
            <a:srgbClr val="FFFF00"/>
          </a:solidFill>
          <a:ln>
            <a:solidFill>
              <a:srgbClr val="F49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F99D296-3FAC-A405-72E3-8FA7AB69AF71}"/>
              </a:ext>
            </a:extLst>
          </p:cNvPr>
          <p:cNvSpPr txBox="1">
            <a:spLocks/>
          </p:cNvSpPr>
          <p:nvPr/>
        </p:nvSpPr>
        <p:spPr>
          <a:xfrm>
            <a:off x="1844040" y="458027"/>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cap="all" dirty="0">
                <a:solidFill>
                  <a:schemeClr val="bg1"/>
                </a:solidFill>
                <a:latin typeface="Century Gothic" panose="020B0502020202020204" pitchFamily="34" charset="0"/>
                <a:cs typeface="Calibri" panose="020F0502020204030204" pitchFamily="34" charset="0"/>
              </a:rPr>
              <a:t>PROJECT STATUS UPDATE</a:t>
            </a:r>
          </a:p>
        </p:txBody>
      </p:sp>
      <p:sp>
        <p:nvSpPr>
          <p:cNvPr id="8" name="Oval 7">
            <a:extLst>
              <a:ext uri="{FF2B5EF4-FFF2-40B4-BE49-F238E27FC236}">
                <a16:creationId xmlns:a16="http://schemas.microsoft.com/office/drawing/2014/main" id="{F3AADE8A-29AD-24DE-F083-CA8F5B2BD7BE}"/>
              </a:ext>
            </a:extLst>
          </p:cNvPr>
          <p:cNvSpPr/>
          <p:nvPr/>
        </p:nvSpPr>
        <p:spPr>
          <a:xfrm>
            <a:off x="3881694" y="2269606"/>
            <a:ext cx="2614108" cy="2614108"/>
          </a:xfrm>
          <a:prstGeom prst="ellipse">
            <a:avLst/>
          </a:prstGeom>
          <a:solidFill>
            <a:srgbClr val="D3DB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3DBB3"/>
              </a:solidFill>
            </a:endParaRPr>
          </a:p>
        </p:txBody>
      </p:sp>
      <p:sp>
        <p:nvSpPr>
          <p:cNvPr id="14" name="Oval 13">
            <a:extLst>
              <a:ext uri="{FF2B5EF4-FFF2-40B4-BE49-F238E27FC236}">
                <a16:creationId xmlns:a16="http://schemas.microsoft.com/office/drawing/2014/main" id="{69BF412D-A856-558D-B0E0-CA8EC09AC740}"/>
              </a:ext>
            </a:extLst>
          </p:cNvPr>
          <p:cNvSpPr/>
          <p:nvPr/>
        </p:nvSpPr>
        <p:spPr>
          <a:xfrm>
            <a:off x="1752337" y="2343319"/>
            <a:ext cx="2614108" cy="2614108"/>
          </a:xfrm>
          <a:prstGeom prst="ellipse">
            <a:avLst/>
          </a:prstGeom>
          <a:solidFill>
            <a:srgbClr val="F5DB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774D2CD2-2744-8C8C-C699-E93E73678331}"/>
              </a:ext>
            </a:extLst>
          </p:cNvPr>
          <p:cNvSpPr/>
          <p:nvPr/>
        </p:nvSpPr>
        <p:spPr>
          <a:xfrm>
            <a:off x="-224437" y="2341757"/>
            <a:ext cx="2614108" cy="2614108"/>
          </a:xfrm>
          <a:prstGeom prst="ellipse">
            <a:avLst/>
          </a:prstGeom>
          <a:solidFill>
            <a:srgbClr val="F7B6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C00D63E-5047-34C3-86FC-9E08C69E00C3}"/>
              </a:ext>
            </a:extLst>
          </p:cNvPr>
          <p:cNvSpPr txBox="1"/>
          <p:nvPr/>
        </p:nvSpPr>
        <p:spPr>
          <a:xfrm>
            <a:off x="146044" y="2411883"/>
            <a:ext cx="2227579" cy="2856551"/>
          </a:xfrm>
          <a:prstGeom prst="rect">
            <a:avLst/>
          </a:prstGeom>
          <a:noFill/>
        </p:spPr>
        <p:txBody>
          <a:bodyPr wrap="square">
            <a:spAutoFit/>
          </a:bodyPr>
          <a:lstStyle/>
          <a:p>
            <a:pPr marL="342900" indent="-342900">
              <a:lnSpc>
                <a:spcPct val="114000"/>
              </a:lnSpc>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lnSpc>
                <a:spcPct val="114000"/>
              </a:lnSpc>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*CPU Kick-off</a:t>
            </a:r>
          </a:p>
          <a:p>
            <a:pPr marL="119063" indent="-119063">
              <a:lnSpc>
                <a:spcPct val="114000"/>
              </a:lnSpc>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lnSpc>
                <a:spcPct val="114000"/>
              </a:lnSpc>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Initiate Data Collection &amp; Analysis</a:t>
            </a:r>
          </a:p>
          <a:p>
            <a:pPr marL="119063" indent="-119063">
              <a:lnSpc>
                <a:spcPct val="114000"/>
              </a:lnSpc>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lnSpc>
                <a:spcPct val="114000"/>
              </a:lnSpc>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Public Participation Plan</a:t>
            </a:r>
          </a:p>
          <a:p>
            <a:pPr marL="119063" indent="-119063">
              <a:lnSpc>
                <a:spcPct val="114000"/>
              </a:lnSpc>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lnSpc>
                <a:spcPct val="114000"/>
              </a:lnSpc>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Project Website</a:t>
            </a:r>
          </a:p>
          <a:p>
            <a:pPr marL="342900" indent="-342900">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339725" indent="-339725">
              <a:lnSpc>
                <a:spcPct val="100000"/>
              </a:lnSpc>
              <a:buClr>
                <a:srgbClr val="8FA7B6"/>
              </a:buClr>
              <a:buFont typeface="Arial" panose="020B0604020202020204" pitchFamily="34" charset="0"/>
              <a:buChar char="•"/>
            </a:pPr>
            <a:endParaRPr lang="en-US" sz="2200" b="1" dirty="0">
              <a:solidFill>
                <a:schemeClr val="tx2"/>
              </a:solidFill>
              <a:latin typeface="Farm New" panose="00000500000000000000" pitchFamily="50" charset="0"/>
              <a:cs typeface="Poppins" panose="00000500000000000000" pitchFamily="50" charset="0"/>
            </a:endParaRPr>
          </a:p>
        </p:txBody>
      </p:sp>
      <p:sp>
        <p:nvSpPr>
          <p:cNvPr id="20" name="TextBox 19">
            <a:extLst>
              <a:ext uri="{FF2B5EF4-FFF2-40B4-BE49-F238E27FC236}">
                <a16:creationId xmlns:a16="http://schemas.microsoft.com/office/drawing/2014/main" id="{15448849-4583-CE30-40D3-D5AB17D89760}"/>
              </a:ext>
            </a:extLst>
          </p:cNvPr>
          <p:cNvSpPr txBox="1"/>
          <p:nvPr/>
        </p:nvSpPr>
        <p:spPr>
          <a:xfrm>
            <a:off x="2379095" y="2533239"/>
            <a:ext cx="1974832" cy="3385542"/>
          </a:xfrm>
          <a:prstGeom prst="rect">
            <a:avLst/>
          </a:prstGeom>
          <a:noFill/>
        </p:spPr>
        <p:txBody>
          <a:bodyPr wrap="square">
            <a:spAutoFit/>
          </a:bodyPr>
          <a:lstStyle/>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1</a:t>
            </a:r>
            <a:r>
              <a:rPr lang="en-US" sz="1400" b="1" baseline="30000" dirty="0">
                <a:solidFill>
                  <a:schemeClr val="tx2"/>
                </a:solidFill>
                <a:latin typeface="Farm New" panose="00000500000000000000" pitchFamily="50" charset="0"/>
                <a:cs typeface="Poppins" panose="00000500000000000000" pitchFamily="50" charset="0"/>
              </a:rPr>
              <a:t>st</a:t>
            </a:r>
            <a:r>
              <a:rPr lang="en-US" sz="1400" b="1" dirty="0">
                <a:solidFill>
                  <a:schemeClr val="tx2"/>
                </a:solidFill>
                <a:latin typeface="Farm New" panose="00000500000000000000" pitchFamily="50" charset="0"/>
                <a:cs typeface="Poppins" panose="00000500000000000000" pitchFamily="50" charset="0"/>
              </a:rPr>
              <a:t> Round Public Engagement</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Data Collection &amp; Analysis</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LWRP Policies</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Comp Plan Vision &amp; Goals </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342900" indent="-342900">
              <a:buFont typeface="Arial" panose="020B0604020202020204" pitchFamily="34" charset="0"/>
              <a:buChar char="•"/>
            </a:pPr>
            <a:endParaRPr lang="en-US" sz="1200" b="1" dirty="0">
              <a:solidFill>
                <a:schemeClr val="tx2"/>
              </a:solidFill>
              <a:latin typeface="Farm New" panose="00000500000000000000" pitchFamily="50" charset="0"/>
              <a:cs typeface="Poppins" panose="00000500000000000000" pitchFamily="50" charset="0"/>
            </a:endParaRPr>
          </a:p>
          <a:p>
            <a:pPr marL="342900" indent="-342900">
              <a:buFont typeface="Arial" panose="020B0604020202020204" pitchFamily="34" charset="0"/>
              <a:buChar char="•"/>
            </a:pPr>
            <a:endParaRPr lang="en-US" sz="1200" b="1" dirty="0">
              <a:solidFill>
                <a:schemeClr val="tx2"/>
              </a:solidFill>
              <a:latin typeface="Farm New" panose="00000500000000000000" pitchFamily="50" charset="0"/>
              <a:cs typeface="Poppins" panose="00000500000000000000" pitchFamily="50" charset="0"/>
            </a:endParaRPr>
          </a:p>
          <a:p>
            <a:pPr marL="342900" indent="-342900">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339725" indent="-339725">
              <a:lnSpc>
                <a:spcPct val="100000"/>
              </a:lnSpc>
              <a:buClr>
                <a:srgbClr val="8FA7B6"/>
              </a:buClr>
              <a:buFont typeface="Arial" panose="020B0604020202020204" pitchFamily="34" charset="0"/>
              <a:buChar char="•"/>
            </a:pPr>
            <a:endParaRPr lang="en-US" sz="2200" b="1" dirty="0">
              <a:solidFill>
                <a:schemeClr val="tx2"/>
              </a:solidFill>
              <a:latin typeface="Farm New" panose="00000500000000000000" pitchFamily="50" charset="0"/>
              <a:cs typeface="Poppins" panose="00000500000000000000" pitchFamily="50" charset="0"/>
            </a:endParaRPr>
          </a:p>
        </p:txBody>
      </p:sp>
      <p:sp>
        <p:nvSpPr>
          <p:cNvPr id="21" name="TextBox 20">
            <a:extLst>
              <a:ext uri="{FF2B5EF4-FFF2-40B4-BE49-F238E27FC236}">
                <a16:creationId xmlns:a16="http://schemas.microsoft.com/office/drawing/2014/main" id="{DD676134-F521-ED9C-8834-C83765976EF3}"/>
              </a:ext>
            </a:extLst>
          </p:cNvPr>
          <p:cNvSpPr txBox="1"/>
          <p:nvPr/>
        </p:nvSpPr>
        <p:spPr>
          <a:xfrm>
            <a:off x="4357037" y="2533239"/>
            <a:ext cx="1897489" cy="2369880"/>
          </a:xfrm>
          <a:prstGeom prst="rect">
            <a:avLst/>
          </a:prstGeom>
          <a:noFill/>
        </p:spPr>
        <p:txBody>
          <a:bodyPr wrap="square">
            <a:spAutoFit/>
          </a:bodyPr>
          <a:lstStyle/>
          <a:p>
            <a:pPr marL="342900" indent="-342900">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Comp Plan Strategies &amp; Recommendations</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LWRP Proposed Project &amp; Uses </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2</a:t>
            </a:r>
            <a:r>
              <a:rPr lang="en-US" sz="1400" b="1" baseline="30000" dirty="0">
                <a:solidFill>
                  <a:schemeClr val="tx2"/>
                </a:solidFill>
                <a:latin typeface="Farm New" panose="00000500000000000000" pitchFamily="50" charset="0"/>
                <a:cs typeface="Poppins" panose="00000500000000000000" pitchFamily="50" charset="0"/>
              </a:rPr>
              <a:t>nd</a:t>
            </a:r>
            <a:r>
              <a:rPr lang="en-US" sz="1400" b="1" dirty="0">
                <a:solidFill>
                  <a:schemeClr val="tx2"/>
                </a:solidFill>
                <a:latin typeface="Farm New" panose="00000500000000000000" pitchFamily="50" charset="0"/>
                <a:cs typeface="Poppins" panose="00000500000000000000" pitchFamily="50" charset="0"/>
              </a:rPr>
              <a:t> Round Public Engagement</a:t>
            </a:r>
          </a:p>
          <a:p>
            <a:pPr marL="339725" indent="-339725">
              <a:lnSpc>
                <a:spcPct val="100000"/>
              </a:lnSpc>
              <a:buClr>
                <a:srgbClr val="8FA7B6"/>
              </a:buClr>
              <a:buFont typeface="Arial" panose="020B0604020202020204" pitchFamily="34" charset="0"/>
              <a:buChar char="•"/>
            </a:pPr>
            <a:endParaRPr lang="en-US" sz="2200" b="1" dirty="0">
              <a:solidFill>
                <a:schemeClr val="tx2"/>
              </a:solidFill>
              <a:latin typeface="Farm New" panose="00000500000000000000" pitchFamily="50" charset="0"/>
              <a:cs typeface="Poppins" panose="00000500000000000000" pitchFamily="50" charset="0"/>
            </a:endParaRPr>
          </a:p>
        </p:txBody>
      </p:sp>
      <p:sp>
        <p:nvSpPr>
          <p:cNvPr id="7" name="TextBox 6">
            <a:extLst>
              <a:ext uri="{FF2B5EF4-FFF2-40B4-BE49-F238E27FC236}">
                <a16:creationId xmlns:a16="http://schemas.microsoft.com/office/drawing/2014/main" id="{E9F6F81C-5A88-AF3D-FF3D-E09E940B2F22}"/>
              </a:ext>
            </a:extLst>
          </p:cNvPr>
          <p:cNvSpPr txBox="1"/>
          <p:nvPr/>
        </p:nvSpPr>
        <p:spPr>
          <a:xfrm>
            <a:off x="8373254" y="2753905"/>
            <a:ext cx="1974832" cy="1815882"/>
          </a:xfrm>
          <a:prstGeom prst="rect">
            <a:avLst/>
          </a:prstGeom>
          <a:noFill/>
        </p:spPr>
        <p:txBody>
          <a:bodyPr wrap="square">
            <a:spAutoFit/>
          </a:bodyPr>
          <a:lstStyle/>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Committee Public Hearing</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Revised Draft Comp Plan </a:t>
            </a:r>
          </a:p>
          <a:p>
            <a:pPr marL="119063" indent="-119063">
              <a:buFont typeface="Arial" panose="020B0604020202020204" pitchFamily="34" charset="0"/>
              <a:buChar char="•"/>
            </a:pPr>
            <a:endParaRPr lang="en-US" sz="1400" b="1" dirty="0">
              <a:solidFill>
                <a:schemeClr val="tx2"/>
              </a:solidFill>
              <a:latin typeface="Farm New" panose="00000500000000000000" pitchFamily="50" charset="0"/>
              <a:cs typeface="Poppins" panose="00000500000000000000" pitchFamily="50" charset="0"/>
            </a:endParaRPr>
          </a:p>
          <a:p>
            <a:pPr marL="119063" indent="-119063">
              <a:buFont typeface="Arial" panose="020B0604020202020204" pitchFamily="34" charset="0"/>
              <a:buChar char="•"/>
            </a:pPr>
            <a:r>
              <a:rPr lang="en-US" sz="1400" b="1" dirty="0">
                <a:solidFill>
                  <a:schemeClr val="tx2"/>
                </a:solidFill>
                <a:latin typeface="Farm New" panose="00000500000000000000" pitchFamily="50" charset="0"/>
                <a:cs typeface="Poppins" panose="00000500000000000000" pitchFamily="50" charset="0"/>
              </a:rPr>
              <a:t>Preliminary Draft LWRP</a:t>
            </a:r>
          </a:p>
        </p:txBody>
      </p:sp>
    </p:spTree>
    <p:extLst>
      <p:ext uri="{BB962C8B-B14F-4D97-AF65-F5344CB8AC3E}">
        <p14:creationId xmlns:p14="http://schemas.microsoft.com/office/powerpoint/2010/main" val="84574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9AF041DD-03E2-7993-21D9-81EDC3EA8EE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40249AB3-7605-D544-722D-54AFB2B1E807}"/>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4AA2D5DA-FF14-AA0A-5EC4-10514C5ADA44}"/>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95D867BD-6FAA-724B-CEAC-4D9531D32B01}"/>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C0C7BC95-7170-9884-F578-0738280F8C0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0" name="Content Placeholder 2">
            <a:extLst>
              <a:ext uri="{FF2B5EF4-FFF2-40B4-BE49-F238E27FC236}">
                <a16:creationId xmlns:a16="http://schemas.microsoft.com/office/drawing/2014/main" id="{95AB094B-2AC8-DD33-3E09-962ADF31C180}"/>
              </a:ext>
            </a:extLst>
          </p:cNvPr>
          <p:cNvSpPr txBox="1">
            <a:spLocks/>
          </p:cNvSpPr>
          <p:nvPr/>
        </p:nvSpPr>
        <p:spPr>
          <a:xfrm>
            <a:off x="481781" y="1488047"/>
            <a:ext cx="5156446" cy="42825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2" indent="0">
              <a:lnSpc>
                <a:spcPct val="114000"/>
              </a:lnSpc>
              <a:spcBef>
                <a:spcPts val="0"/>
              </a:spcBef>
              <a:buClr>
                <a:srgbClr val="2F4167"/>
              </a:buClr>
              <a:buNone/>
              <a:defRPr/>
            </a:pPr>
            <a:endParaRPr lang="en-US" sz="1800" b="1" u="sng" dirty="0">
              <a:latin typeface="Century Gothic" panose="020B0502020202020204" pitchFamily="34" charset="0"/>
            </a:endParaRPr>
          </a:p>
          <a:p>
            <a:pPr marL="114300" lvl="2" indent="0">
              <a:lnSpc>
                <a:spcPct val="114000"/>
              </a:lnSpc>
              <a:spcBef>
                <a:spcPts val="0"/>
              </a:spcBef>
              <a:buClr>
                <a:srgbClr val="2F4167"/>
              </a:buClr>
              <a:buNone/>
              <a:defRPr/>
            </a:pPr>
            <a:r>
              <a:rPr lang="en-US" sz="1800" b="1" u="sng" dirty="0">
                <a:latin typeface="Century Gothic" panose="020B0502020202020204" pitchFamily="34" charset="0"/>
              </a:rPr>
              <a:t>Remaining </a:t>
            </a:r>
            <a:r>
              <a:rPr lang="en-US" sz="1800" b="1" u="sng" dirty="0">
                <a:solidFill>
                  <a:srgbClr val="0070C0"/>
                </a:solidFill>
                <a:latin typeface="Century Gothic" panose="020B0502020202020204" pitchFamily="34" charset="0"/>
              </a:rPr>
              <a:t>Key Committee Steps </a:t>
            </a:r>
            <a:r>
              <a:rPr lang="en-US" sz="1400" b="1" u="sng" dirty="0">
                <a:latin typeface="Century Gothic" panose="020B0502020202020204" pitchFamily="34" charset="0"/>
              </a:rPr>
              <a:t>(Anticipated)</a:t>
            </a:r>
          </a:p>
          <a:p>
            <a:pPr marL="571500" lvl="3" indent="0">
              <a:lnSpc>
                <a:spcPct val="114000"/>
              </a:lnSpc>
              <a:spcBef>
                <a:spcPts val="0"/>
              </a:spcBef>
              <a:buClr>
                <a:srgbClr val="2F4167"/>
              </a:buClr>
              <a:buNone/>
              <a:defRPr/>
            </a:pPr>
            <a:endParaRPr lang="en-US" sz="1400" dirty="0">
              <a:latin typeface="Century Gothic" panose="020B0502020202020204" pitchFamily="34" charset="0"/>
            </a:endParaRPr>
          </a:p>
          <a:p>
            <a:pPr marL="114300" lvl="2" indent="0">
              <a:lnSpc>
                <a:spcPct val="114000"/>
              </a:lnSpc>
              <a:spcBef>
                <a:spcPts val="0"/>
              </a:spcBef>
              <a:buClr>
                <a:srgbClr val="2F4167"/>
              </a:buClr>
              <a:buNone/>
              <a:defRPr/>
            </a:pPr>
            <a:endParaRPr lang="en-US" sz="1400" dirty="0">
              <a:latin typeface="Century Gothic" panose="020B0502020202020204" pitchFamily="34" charset="0"/>
            </a:endParaRPr>
          </a:p>
          <a:p>
            <a:pPr marL="114300" lvl="2" indent="0">
              <a:lnSpc>
                <a:spcPct val="114000"/>
              </a:lnSpc>
              <a:spcBef>
                <a:spcPts val="0"/>
              </a:spcBef>
              <a:buClr>
                <a:srgbClr val="2F4167"/>
              </a:buClr>
              <a:buNone/>
              <a:defRPr/>
            </a:pPr>
            <a:r>
              <a:rPr lang="en-US" sz="1800" b="1" dirty="0">
                <a:latin typeface="Century Gothic" panose="020B0502020202020204" pitchFamily="34" charset="0"/>
              </a:rPr>
              <a:t>May 2024</a:t>
            </a:r>
          </a:p>
          <a:p>
            <a:pPr marL="400050" lvl="2" indent="-285750">
              <a:lnSpc>
                <a:spcPct val="114000"/>
              </a:lnSpc>
              <a:spcBef>
                <a:spcPts val="0"/>
              </a:spcBef>
              <a:buClr>
                <a:srgbClr val="2F4167"/>
              </a:buClr>
              <a:defRPr/>
            </a:pPr>
            <a:r>
              <a:rPr lang="en-US" sz="1400" dirty="0">
                <a:latin typeface="Century Gothic" panose="020B0502020202020204" pitchFamily="34" charset="0"/>
              </a:rPr>
              <a:t>3</a:t>
            </a:r>
            <a:r>
              <a:rPr lang="en-US" sz="1400" baseline="30000" dirty="0">
                <a:latin typeface="Century Gothic" panose="020B0502020202020204" pitchFamily="34" charset="0"/>
              </a:rPr>
              <a:t>rd</a:t>
            </a:r>
            <a:r>
              <a:rPr lang="en-US" sz="1400" dirty="0">
                <a:latin typeface="Century Gothic" panose="020B0502020202020204" pitchFamily="34" charset="0"/>
              </a:rPr>
              <a:t>/Potential Final Committee Draft Comprehensive Plan</a:t>
            </a:r>
          </a:p>
          <a:p>
            <a:pPr marL="400050" lvl="2" indent="-285750">
              <a:lnSpc>
                <a:spcPct val="114000"/>
              </a:lnSpc>
              <a:spcBef>
                <a:spcPts val="0"/>
              </a:spcBef>
              <a:buClr>
                <a:srgbClr val="2F4167"/>
              </a:buClr>
              <a:defRPr/>
            </a:pPr>
            <a:r>
              <a:rPr lang="en-US" sz="1400" dirty="0">
                <a:latin typeface="Century Gothic" panose="020B0502020202020204" pitchFamily="34" charset="0"/>
              </a:rPr>
              <a:t>Consider scheduling Committee Public Hearing</a:t>
            </a:r>
          </a:p>
          <a:p>
            <a:pPr marL="571500" lvl="3" indent="0">
              <a:lnSpc>
                <a:spcPct val="114000"/>
              </a:lnSpc>
              <a:spcBef>
                <a:spcPts val="0"/>
              </a:spcBef>
              <a:buClr>
                <a:srgbClr val="2F4167"/>
              </a:buClr>
              <a:buNone/>
              <a:defRPr/>
            </a:pPr>
            <a:endParaRPr lang="en-US" sz="1400" dirty="0">
              <a:latin typeface="Century Gothic" panose="020B0502020202020204" pitchFamily="34" charset="0"/>
            </a:endParaRPr>
          </a:p>
          <a:p>
            <a:pPr marL="857250" lvl="3" indent="-285750">
              <a:lnSpc>
                <a:spcPct val="114000"/>
              </a:lnSpc>
              <a:spcBef>
                <a:spcPts val="0"/>
              </a:spcBef>
              <a:buClr>
                <a:srgbClr val="2F4167"/>
              </a:buClr>
              <a:defRPr/>
            </a:pPr>
            <a:endParaRPr lang="en-US" sz="1600" dirty="0">
              <a:latin typeface="Century Gothic" panose="020B0502020202020204" pitchFamily="34" charset="0"/>
            </a:endParaRPr>
          </a:p>
          <a:p>
            <a:pPr marL="114300" lvl="2" indent="0">
              <a:lnSpc>
                <a:spcPct val="114000"/>
              </a:lnSpc>
              <a:spcBef>
                <a:spcPts val="0"/>
              </a:spcBef>
              <a:buClr>
                <a:srgbClr val="2F4167"/>
              </a:buClr>
              <a:buNone/>
              <a:defRPr/>
            </a:pPr>
            <a:r>
              <a:rPr lang="en-US" sz="1800" b="1" dirty="0">
                <a:latin typeface="Century Gothic" panose="020B0502020202020204" pitchFamily="34" charset="0"/>
              </a:rPr>
              <a:t>July 2024 (?)</a:t>
            </a:r>
          </a:p>
          <a:p>
            <a:pPr marL="400050" lvl="2" indent="-285750">
              <a:lnSpc>
                <a:spcPct val="114000"/>
              </a:lnSpc>
              <a:spcBef>
                <a:spcPts val="0"/>
              </a:spcBef>
              <a:buClr>
                <a:srgbClr val="2F4167"/>
              </a:buClr>
              <a:defRPr/>
            </a:pPr>
            <a:r>
              <a:rPr lang="en-US" sz="1400" dirty="0">
                <a:latin typeface="Century Gothic" panose="020B0502020202020204" pitchFamily="34" charset="0"/>
              </a:rPr>
              <a:t>Discuss edits to Final Committee Draft Comprehensive Plan</a:t>
            </a:r>
          </a:p>
          <a:p>
            <a:pPr marL="400050" lvl="2" indent="-285750">
              <a:lnSpc>
                <a:spcPct val="114000"/>
              </a:lnSpc>
              <a:spcBef>
                <a:spcPts val="0"/>
              </a:spcBef>
              <a:buClr>
                <a:srgbClr val="2F4167"/>
              </a:buClr>
              <a:defRPr/>
            </a:pPr>
            <a:r>
              <a:rPr lang="en-US" sz="1400" dirty="0">
                <a:latin typeface="Century Gothic" panose="020B0502020202020204" pitchFamily="34" charset="0"/>
              </a:rPr>
              <a:t>Consider vote to forward Draft Comprehensive Plan to Board of Trustees</a:t>
            </a:r>
          </a:p>
          <a:p>
            <a:pPr marL="571500" lvl="3" indent="0">
              <a:lnSpc>
                <a:spcPct val="114000"/>
              </a:lnSpc>
              <a:spcBef>
                <a:spcPts val="0"/>
              </a:spcBef>
              <a:buClr>
                <a:srgbClr val="2F4167"/>
              </a:buClr>
              <a:buNone/>
              <a:defRPr/>
            </a:pPr>
            <a:endParaRPr lang="en-US" sz="1600" dirty="0">
              <a:latin typeface="Century Gothic" panose="020B0502020202020204" pitchFamily="34" charset="0"/>
            </a:endParaRPr>
          </a:p>
          <a:p>
            <a:pPr marL="857250" lvl="3" indent="-285750">
              <a:lnSpc>
                <a:spcPct val="114000"/>
              </a:lnSpc>
              <a:spcBef>
                <a:spcPts val="0"/>
              </a:spcBef>
              <a:buClr>
                <a:srgbClr val="2F4167"/>
              </a:buClr>
              <a:defRPr/>
            </a:pPr>
            <a:endParaRPr lang="en-US" sz="1600" dirty="0">
              <a:latin typeface="Century Gothic" panose="020B0502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377190" lvl="2" indent="0">
              <a:lnSpc>
                <a:spcPct val="100000"/>
              </a:lnSpc>
              <a:spcBef>
                <a:spcPts val="0"/>
              </a:spcBef>
              <a:buClr>
                <a:srgbClr val="2F4167"/>
              </a:buClr>
              <a:buNone/>
              <a:defRPr/>
            </a:pPr>
            <a:endParaRPr lang="en-US" sz="2400" dirty="0">
              <a:latin typeface="Century Gothic" panose="020B0502020202020204" pitchFamily="34" charset="0"/>
            </a:endParaRPr>
          </a:p>
        </p:txBody>
      </p:sp>
      <p:sp>
        <p:nvSpPr>
          <p:cNvPr id="5" name="Title 1">
            <a:extLst>
              <a:ext uri="{FF2B5EF4-FFF2-40B4-BE49-F238E27FC236}">
                <a16:creationId xmlns:a16="http://schemas.microsoft.com/office/drawing/2014/main" id="{7F46B125-2871-314A-DF51-80E7C45833B3}"/>
              </a:ext>
            </a:extLst>
          </p:cNvPr>
          <p:cNvSpPr txBox="1">
            <a:spLocks/>
          </p:cNvSpPr>
          <p:nvPr/>
        </p:nvSpPr>
        <p:spPr>
          <a:xfrm>
            <a:off x="1844040" y="458027"/>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cap="all" dirty="0">
                <a:solidFill>
                  <a:schemeClr val="bg1"/>
                </a:solidFill>
                <a:latin typeface="Century Gothic" panose="020B0502020202020204" pitchFamily="34" charset="0"/>
                <a:cs typeface="Calibri" panose="020F0502020204030204" pitchFamily="34" charset="0"/>
              </a:rPr>
              <a:t>PROJECT STATUS UPDATE</a:t>
            </a:r>
          </a:p>
        </p:txBody>
      </p:sp>
      <p:cxnSp>
        <p:nvCxnSpPr>
          <p:cNvPr id="8" name="Straight Connector 7">
            <a:extLst>
              <a:ext uri="{FF2B5EF4-FFF2-40B4-BE49-F238E27FC236}">
                <a16:creationId xmlns:a16="http://schemas.microsoft.com/office/drawing/2014/main" id="{A2CDB4B0-731D-4694-9D68-5C75431A0793}"/>
              </a:ext>
            </a:extLst>
          </p:cNvPr>
          <p:cNvCxnSpPr>
            <a:cxnSpLocks/>
          </p:cNvCxnSpPr>
          <p:nvPr/>
        </p:nvCxnSpPr>
        <p:spPr>
          <a:xfrm>
            <a:off x="5866827" y="1773784"/>
            <a:ext cx="0" cy="4300445"/>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3C528A53-D378-9FAA-DC2B-E8F651E777AD}"/>
              </a:ext>
            </a:extLst>
          </p:cNvPr>
          <p:cNvSpPr txBox="1">
            <a:spLocks/>
          </p:cNvSpPr>
          <p:nvPr/>
        </p:nvSpPr>
        <p:spPr>
          <a:xfrm>
            <a:off x="5873095" y="3258099"/>
            <a:ext cx="6004580" cy="27430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3" indent="-285750">
              <a:lnSpc>
                <a:spcPct val="114000"/>
              </a:lnSpc>
              <a:spcBef>
                <a:spcPts val="0"/>
              </a:spcBef>
              <a:buClr>
                <a:srgbClr val="2F4167"/>
              </a:buClr>
              <a:defRPr/>
            </a:pPr>
            <a:endParaRPr lang="en-US" sz="1400" dirty="0">
              <a:latin typeface="Century Gothic" panose="020B0502020202020204" pitchFamily="34" charset="0"/>
            </a:endParaRPr>
          </a:p>
          <a:p>
            <a:pPr marL="571500" lvl="3" indent="0">
              <a:lnSpc>
                <a:spcPct val="114000"/>
              </a:lnSpc>
              <a:spcBef>
                <a:spcPts val="0"/>
              </a:spcBef>
              <a:buClr>
                <a:srgbClr val="2F4167"/>
              </a:buClr>
              <a:buNone/>
              <a:defRPr/>
            </a:pPr>
            <a:r>
              <a:rPr lang="en-US" sz="1400" b="1" dirty="0">
                <a:latin typeface="Century Gothic" panose="020B0502020202020204" pitchFamily="34" charset="0"/>
              </a:rPr>
              <a:t>Following preparation of Final Committee Draft Comprehensive Plan</a:t>
            </a:r>
            <a:r>
              <a:rPr lang="en-US" sz="1400" dirty="0">
                <a:latin typeface="Century Gothic" panose="020B0502020202020204" pitchFamily="34" charset="0"/>
              </a:rPr>
              <a:t>, the Committee will vote forward the Final Draft Comprehensive Plan to the Village Board of Trustees to consider initiating the adoption process which is anticipated to include several steps such as:</a:t>
            </a:r>
          </a:p>
          <a:p>
            <a:pPr marL="571500" lvl="3" indent="0">
              <a:lnSpc>
                <a:spcPct val="114000"/>
              </a:lnSpc>
              <a:spcBef>
                <a:spcPts val="0"/>
              </a:spcBef>
              <a:buClr>
                <a:srgbClr val="2F4167"/>
              </a:buClr>
              <a:buNone/>
              <a:defRPr/>
            </a:pPr>
            <a:endParaRPr lang="en-US" sz="1400" dirty="0">
              <a:latin typeface="Century Gothic" panose="020B0502020202020204" pitchFamily="34" charset="0"/>
            </a:endParaRPr>
          </a:p>
          <a:p>
            <a:pPr marL="857250" lvl="3" indent="-285750">
              <a:lnSpc>
                <a:spcPct val="114000"/>
              </a:lnSpc>
              <a:spcBef>
                <a:spcPts val="0"/>
              </a:spcBef>
              <a:buClr>
                <a:srgbClr val="2F4167"/>
              </a:buClr>
              <a:defRPr/>
            </a:pPr>
            <a:r>
              <a:rPr lang="en-US" sz="1400" dirty="0">
                <a:latin typeface="Century Gothic" panose="020B0502020202020204" pitchFamily="34" charset="0"/>
              </a:rPr>
              <a:t>Village Board of Trustees Public Hearing</a:t>
            </a:r>
          </a:p>
          <a:p>
            <a:pPr marL="857250" lvl="3" indent="-285750">
              <a:lnSpc>
                <a:spcPct val="114000"/>
              </a:lnSpc>
              <a:spcBef>
                <a:spcPts val="0"/>
              </a:spcBef>
              <a:buClr>
                <a:srgbClr val="2F4167"/>
              </a:buClr>
              <a:defRPr/>
            </a:pPr>
            <a:r>
              <a:rPr lang="en-US" sz="1400" dirty="0">
                <a:latin typeface="Century Gothic" panose="020B0502020202020204" pitchFamily="34" charset="0"/>
              </a:rPr>
              <a:t>Compliance with SEQRA</a:t>
            </a:r>
          </a:p>
          <a:p>
            <a:pPr marL="857250" lvl="3" indent="-285750">
              <a:lnSpc>
                <a:spcPct val="114000"/>
              </a:lnSpc>
              <a:spcBef>
                <a:spcPts val="0"/>
              </a:spcBef>
              <a:buClr>
                <a:srgbClr val="2F4167"/>
              </a:buClr>
              <a:defRPr/>
            </a:pPr>
            <a:r>
              <a:rPr lang="en-US" sz="1400" dirty="0">
                <a:latin typeface="Century Gothic" panose="020B0502020202020204" pitchFamily="34" charset="0"/>
              </a:rPr>
              <a:t>GML 239-M County Planning Board Referral</a:t>
            </a:r>
          </a:p>
          <a:p>
            <a:pPr marL="857250" lvl="3" indent="-285750">
              <a:lnSpc>
                <a:spcPct val="114000"/>
              </a:lnSpc>
              <a:spcBef>
                <a:spcPts val="0"/>
              </a:spcBef>
              <a:buClr>
                <a:srgbClr val="2F4167"/>
              </a:buClr>
              <a:defRPr/>
            </a:pPr>
            <a:r>
              <a:rPr lang="en-US" sz="1400" dirty="0">
                <a:latin typeface="Century Gothic" panose="020B0502020202020204" pitchFamily="34" charset="0"/>
              </a:rPr>
              <a:t>Plan Revisions as appropriate</a:t>
            </a:r>
          </a:p>
          <a:p>
            <a:pPr marL="857250" lvl="3" indent="-285750">
              <a:lnSpc>
                <a:spcPct val="114000"/>
              </a:lnSpc>
              <a:spcBef>
                <a:spcPts val="0"/>
              </a:spcBef>
              <a:buClr>
                <a:srgbClr val="2F4167"/>
              </a:buClr>
              <a:defRPr/>
            </a:pPr>
            <a:endParaRPr lang="en-US" sz="1400" dirty="0">
              <a:latin typeface="Century Gothic" panose="020B0502020202020204" pitchFamily="34" charset="0"/>
            </a:endParaRPr>
          </a:p>
          <a:p>
            <a:pPr marL="377190" lvl="2" indent="0">
              <a:lnSpc>
                <a:spcPct val="100000"/>
              </a:lnSpc>
              <a:spcBef>
                <a:spcPts val="0"/>
              </a:spcBef>
              <a:buClr>
                <a:srgbClr val="2F4167"/>
              </a:buClr>
              <a:buNone/>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377190" lvl="2" indent="0">
              <a:lnSpc>
                <a:spcPct val="100000"/>
              </a:lnSpc>
              <a:spcBef>
                <a:spcPts val="0"/>
              </a:spcBef>
              <a:buClr>
                <a:srgbClr val="2F4167"/>
              </a:buClr>
              <a:buNone/>
              <a:defRPr/>
            </a:pPr>
            <a:endParaRPr lang="en-US" sz="24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87C4E5C3-F171-0096-BA0B-A0043CCE040B}"/>
              </a:ext>
            </a:extLst>
          </p:cNvPr>
          <p:cNvSpPr txBox="1">
            <a:spLocks/>
          </p:cNvSpPr>
          <p:nvPr/>
        </p:nvSpPr>
        <p:spPr>
          <a:xfrm>
            <a:off x="5873095" y="1154051"/>
            <a:ext cx="5775980" cy="22254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3" indent="-285750">
              <a:lnSpc>
                <a:spcPct val="114000"/>
              </a:lnSpc>
              <a:spcBef>
                <a:spcPts val="0"/>
              </a:spcBef>
              <a:buClr>
                <a:srgbClr val="2F4167"/>
              </a:buClr>
              <a:defRPr/>
            </a:pPr>
            <a:endParaRPr lang="en-US" sz="1400" dirty="0">
              <a:latin typeface="Century Gothic" panose="020B0502020202020204" pitchFamily="34" charset="0"/>
            </a:endParaRPr>
          </a:p>
          <a:p>
            <a:pPr marL="571500" lvl="3" indent="0">
              <a:lnSpc>
                <a:spcPct val="114000"/>
              </a:lnSpc>
              <a:spcBef>
                <a:spcPts val="0"/>
              </a:spcBef>
              <a:buClr>
                <a:srgbClr val="2F4167"/>
              </a:buClr>
              <a:buNone/>
              <a:defRPr/>
            </a:pPr>
            <a:r>
              <a:rPr lang="en-US" sz="1400" b="1" dirty="0">
                <a:latin typeface="Century Gothic" panose="020B0502020202020204" pitchFamily="34" charset="0"/>
              </a:rPr>
              <a:t>At the Committee Public Hearing</a:t>
            </a:r>
            <a:r>
              <a:rPr lang="en-US" sz="1400" dirty="0">
                <a:latin typeface="Century Gothic" panose="020B0502020202020204" pitchFamily="34" charset="0"/>
              </a:rPr>
              <a:t>, the public will have the opportunity to provide comment on the Draft Comprehensive Plan. </a:t>
            </a:r>
          </a:p>
          <a:p>
            <a:pPr marL="571500" lvl="3" indent="0">
              <a:lnSpc>
                <a:spcPct val="114000"/>
              </a:lnSpc>
              <a:spcBef>
                <a:spcPts val="0"/>
              </a:spcBef>
              <a:buClr>
                <a:srgbClr val="2F4167"/>
              </a:buClr>
              <a:buNone/>
              <a:defRPr/>
            </a:pPr>
            <a:endParaRPr lang="en-US" sz="1400" dirty="0">
              <a:latin typeface="Century Gothic" panose="020B0502020202020204" pitchFamily="34" charset="0"/>
            </a:endParaRPr>
          </a:p>
          <a:p>
            <a:pPr marL="571500" lvl="3" indent="0">
              <a:lnSpc>
                <a:spcPct val="114000"/>
              </a:lnSpc>
              <a:spcBef>
                <a:spcPts val="0"/>
              </a:spcBef>
              <a:buClr>
                <a:srgbClr val="2F4167"/>
              </a:buClr>
              <a:buNone/>
              <a:defRPr/>
            </a:pPr>
            <a:r>
              <a:rPr lang="en-US" sz="1400" b="1" dirty="0">
                <a:latin typeface="Century Gothic" panose="020B0502020202020204" pitchFamily="34" charset="0"/>
              </a:rPr>
              <a:t>Following the Committee Public Hearing, </a:t>
            </a:r>
            <a:r>
              <a:rPr lang="en-US" sz="1400" dirty="0">
                <a:latin typeface="Century Gothic" panose="020B0502020202020204" pitchFamily="34" charset="0"/>
              </a:rPr>
              <a:t>the Committee will consider public comment received and any additional edits to be incorporated into the plan. </a:t>
            </a:r>
            <a:endParaRPr lang="en-US" sz="1800" dirty="0">
              <a:latin typeface="Century Gothic" panose="020B0502020202020204" pitchFamily="34" charset="0"/>
            </a:endParaRPr>
          </a:p>
          <a:p>
            <a:pPr marL="377190" lvl="2" indent="0">
              <a:lnSpc>
                <a:spcPct val="100000"/>
              </a:lnSpc>
              <a:spcBef>
                <a:spcPts val="0"/>
              </a:spcBef>
              <a:buClr>
                <a:srgbClr val="2F4167"/>
              </a:buClr>
              <a:buNone/>
              <a:defRPr/>
            </a:pPr>
            <a:endParaRPr lang="en-US" sz="1800" dirty="0">
              <a:latin typeface="Century Gothic" panose="020B0502020202020204" pitchFamily="34" charset="0"/>
            </a:endParaRPr>
          </a:p>
        </p:txBody>
      </p:sp>
    </p:spTree>
    <p:extLst>
      <p:ext uri="{BB962C8B-B14F-4D97-AF65-F5344CB8AC3E}">
        <p14:creationId xmlns:p14="http://schemas.microsoft.com/office/powerpoint/2010/main" val="3899916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C6ADDA-EF41-B6C4-EFEF-22978FF50355}"/>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EE3583A-8386-D370-32B6-C458F0645F53}"/>
              </a:ext>
            </a:extLst>
          </p:cNvPr>
          <p:cNvGrpSpPr/>
          <p:nvPr/>
        </p:nvGrpSpPr>
        <p:grpSpPr>
          <a:xfrm>
            <a:off x="169560" y="0"/>
            <a:ext cx="1236611" cy="1222402"/>
            <a:chOff x="10163687" y="0"/>
            <a:chExt cx="1960094" cy="1937572"/>
          </a:xfrm>
        </p:grpSpPr>
        <p:sp>
          <p:nvSpPr>
            <p:cNvPr id="12" name="Oval 11">
              <a:extLst>
                <a:ext uri="{FF2B5EF4-FFF2-40B4-BE49-F238E27FC236}">
                  <a16:creationId xmlns:a16="http://schemas.microsoft.com/office/drawing/2014/main" id="{FA02646B-2C58-1DCF-2344-0CE8DD1026E4}"/>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1B631D87-46E9-5768-D226-D378737165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9AF041DD-03E2-7993-21D9-81EDC3EA8EE6}"/>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40249AB3-7605-D544-722D-54AFB2B1E807}"/>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4AA2D5DA-FF14-AA0A-5EC4-10514C5ADA44}"/>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95D867BD-6FAA-724B-CEAC-4D9531D32B01}"/>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C0C7BC95-7170-9884-F578-0738280F8C0F}"/>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3" name="Content Placeholder 2">
            <a:extLst>
              <a:ext uri="{FF2B5EF4-FFF2-40B4-BE49-F238E27FC236}">
                <a16:creationId xmlns:a16="http://schemas.microsoft.com/office/drawing/2014/main" id="{C0ACBCA0-C36A-0DEC-A7FA-30B0A0125F21}"/>
              </a:ext>
            </a:extLst>
          </p:cNvPr>
          <p:cNvSpPr txBox="1">
            <a:spLocks/>
          </p:cNvSpPr>
          <p:nvPr/>
        </p:nvSpPr>
        <p:spPr>
          <a:xfrm>
            <a:off x="6366445" y="1268500"/>
            <a:ext cx="5391317" cy="55894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2" indent="0">
              <a:spcBef>
                <a:spcPts val="2000"/>
              </a:spcBef>
              <a:buClr>
                <a:srgbClr val="2F4167"/>
              </a:buClr>
              <a:buNone/>
              <a:defRPr/>
            </a:pPr>
            <a:endParaRPr lang="en-US" dirty="0">
              <a:highlight>
                <a:srgbClr val="FFFFFF"/>
              </a:highlight>
              <a:latin typeface="Century Gothic" panose="020B0502020202020204" pitchFamily="34" charset="0"/>
            </a:endParaRPr>
          </a:p>
        </p:txBody>
      </p:sp>
      <p:sp>
        <p:nvSpPr>
          <p:cNvPr id="5" name="Title 1">
            <a:extLst>
              <a:ext uri="{FF2B5EF4-FFF2-40B4-BE49-F238E27FC236}">
                <a16:creationId xmlns:a16="http://schemas.microsoft.com/office/drawing/2014/main" id="{7F46B125-2871-314A-DF51-80E7C45833B3}"/>
              </a:ext>
            </a:extLst>
          </p:cNvPr>
          <p:cNvSpPr txBox="1">
            <a:spLocks/>
          </p:cNvSpPr>
          <p:nvPr/>
        </p:nvSpPr>
        <p:spPr>
          <a:xfrm>
            <a:off x="1844040" y="458027"/>
            <a:ext cx="9144000" cy="696024"/>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cap="all" dirty="0">
                <a:solidFill>
                  <a:schemeClr val="bg1"/>
                </a:solidFill>
                <a:latin typeface="Century Gothic" panose="020B0502020202020204" pitchFamily="34" charset="0"/>
                <a:cs typeface="Calibri" panose="020F0502020204030204" pitchFamily="34" charset="0"/>
              </a:rPr>
              <a:t>PROJECT STATUS UPDATE</a:t>
            </a:r>
          </a:p>
        </p:txBody>
      </p:sp>
      <p:sp>
        <p:nvSpPr>
          <p:cNvPr id="9" name="Content Placeholder 2">
            <a:extLst>
              <a:ext uri="{FF2B5EF4-FFF2-40B4-BE49-F238E27FC236}">
                <a16:creationId xmlns:a16="http://schemas.microsoft.com/office/drawing/2014/main" id="{6E6D1C4C-C85C-E79A-E383-87CE314A015D}"/>
              </a:ext>
            </a:extLst>
          </p:cNvPr>
          <p:cNvSpPr txBox="1">
            <a:spLocks/>
          </p:cNvSpPr>
          <p:nvPr/>
        </p:nvSpPr>
        <p:spPr>
          <a:xfrm>
            <a:off x="677131" y="2069311"/>
            <a:ext cx="5148425" cy="28480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lvl="2" indent="0">
              <a:lnSpc>
                <a:spcPct val="114000"/>
              </a:lnSpc>
              <a:spcBef>
                <a:spcPts val="600"/>
              </a:spcBef>
              <a:buClr>
                <a:srgbClr val="2F4167"/>
              </a:buClr>
              <a:buNone/>
              <a:defRPr/>
            </a:pPr>
            <a:r>
              <a:rPr lang="en-US" sz="1800" b="1" u="sng" dirty="0">
                <a:solidFill>
                  <a:srgbClr val="18325A"/>
                </a:solidFill>
                <a:latin typeface="Century Gothic" panose="020B0502020202020204" pitchFamily="34" charset="0"/>
              </a:rPr>
              <a:t>Remaining </a:t>
            </a:r>
            <a:r>
              <a:rPr lang="en-US" sz="1800" b="1" u="sng" dirty="0">
                <a:solidFill>
                  <a:schemeClr val="tx2">
                    <a:lumMod val="60000"/>
                    <a:lumOff val="40000"/>
                  </a:schemeClr>
                </a:solidFill>
                <a:latin typeface="Century Gothic" panose="020B0502020202020204" pitchFamily="34" charset="0"/>
              </a:rPr>
              <a:t>Committee</a:t>
            </a:r>
            <a:r>
              <a:rPr lang="en-US" sz="1800" b="1" u="sng" dirty="0">
                <a:solidFill>
                  <a:srgbClr val="18325A"/>
                </a:solidFill>
                <a:latin typeface="Century Gothic" panose="020B0502020202020204" pitchFamily="34" charset="0"/>
              </a:rPr>
              <a:t> Public Engagement </a:t>
            </a:r>
            <a:r>
              <a:rPr lang="en-US" sz="1400" b="1" i="1" u="sng" dirty="0">
                <a:solidFill>
                  <a:srgbClr val="18325A"/>
                </a:solidFill>
                <a:latin typeface="Century Gothic" panose="020B0502020202020204" pitchFamily="34" charset="0"/>
              </a:rPr>
              <a:t>(Anticipated)</a:t>
            </a:r>
          </a:p>
          <a:p>
            <a:pPr marL="571500" lvl="3" indent="0">
              <a:lnSpc>
                <a:spcPct val="114000"/>
              </a:lnSpc>
              <a:spcBef>
                <a:spcPts val="0"/>
              </a:spcBef>
              <a:buClr>
                <a:srgbClr val="2F4167"/>
              </a:buClr>
              <a:buNone/>
              <a:defRPr/>
            </a:pPr>
            <a:endParaRPr lang="en-US" sz="1600" dirty="0">
              <a:solidFill>
                <a:srgbClr val="18325A"/>
              </a:solidFill>
              <a:latin typeface="Century Gothic" panose="020B0502020202020204" pitchFamily="34" charset="0"/>
            </a:endParaRPr>
          </a:p>
          <a:p>
            <a:pPr marL="400050" lvl="2" indent="-285750">
              <a:lnSpc>
                <a:spcPct val="114000"/>
              </a:lnSpc>
              <a:spcBef>
                <a:spcPts val="0"/>
              </a:spcBef>
              <a:buClr>
                <a:srgbClr val="2F4167"/>
              </a:buClr>
              <a:defRPr/>
            </a:pPr>
            <a:r>
              <a:rPr lang="en-US" sz="1800" b="1" dirty="0">
                <a:solidFill>
                  <a:srgbClr val="18325A"/>
                </a:solidFill>
                <a:latin typeface="Century Gothic" panose="020B0502020202020204" pitchFamily="34" charset="0"/>
              </a:rPr>
              <a:t>Public Engagement #4/Committee Public Hearing - TBD</a:t>
            </a:r>
          </a:p>
          <a:p>
            <a:pPr marL="857250" lvl="3" indent="-285750">
              <a:lnSpc>
                <a:spcPct val="114000"/>
              </a:lnSpc>
              <a:spcBef>
                <a:spcPts val="0"/>
              </a:spcBef>
              <a:buClr>
                <a:srgbClr val="2F4167"/>
              </a:buClr>
              <a:defRPr/>
            </a:pPr>
            <a:r>
              <a:rPr lang="en-US" sz="1600" dirty="0">
                <a:latin typeface="Century Gothic" panose="020B0502020202020204" pitchFamily="34" charset="0"/>
              </a:rPr>
              <a:t>Summer 2024</a:t>
            </a:r>
          </a:p>
          <a:p>
            <a:pPr marL="857250" lvl="3" indent="-285750">
              <a:lnSpc>
                <a:spcPct val="114000"/>
              </a:lnSpc>
              <a:spcBef>
                <a:spcPts val="0"/>
              </a:spcBef>
              <a:buClr>
                <a:srgbClr val="2F4167"/>
              </a:buClr>
              <a:defRPr/>
            </a:pPr>
            <a:r>
              <a:rPr lang="en-US" sz="1600" dirty="0">
                <a:latin typeface="Century Gothic" panose="020B0502020202020204" pitchFamily="34" charset="0"/>
              </a:rPr>
              <a:t>Draft Comprehensive Plan for public viewing in advance </a:t>
            </a:r>
          </a:p>
          <a:p>
            <a:pPr marL="857250" lvl="3" indent="-285750">
              <a:lnSpc>
                <a:spcPct val="114000"/>
              </a:lnSpc>
              <a:spcBef>
                <a:spcPts val="0"/>
              </a:spcBef>
              <a:buClr>
                <a:srgbClr val="2F4167"/>
              </a:buClr>
              <a:defRPr/>
            </a:pPr>
            <a:r>
              <a:rPr lang="en-US" sz="1600" u="sng" dirty="0">
                <a:latin typeface="Century Gothic" panose="020B0502020202020204" pitchFamily="34" charset="0"/>
              </a:rPr>
              <a:t>Committee Public Hearing</a:t>
            </a:r>
            <a:r>
              <a:rPr lang="en-US" sz="1600" dirty="0">
                <a:latin typeface="Century Gothic" panose="020B0502020202020204" pitchFamily="34" charset="0"/>
              </a:rPr>
              <a:t> on Draft Comprehensive Plan</a:t>
            </a:r>
          </a:p>
          <a:p>
            <a:pPr marL="857250" lvl="3" indent="-285750">
              <a:lnSpc>
                <a:spcPct val="114000"/>
              </a:lnSpc>
              <a:spcBef>
                <a:spcPts val="0"/>
              </a:spcBef>
              <a:buClr>
                <a:srgbClr val="2F4167"/>
              </a:buClr>
              <a:defRPr/>
            </a:pPr>
            <a:endParaRPr lang="en-US" sz="1600" dirty="0">
              <a:latin typeface="Century Gothic" panose="020B0502020202020204" pitchFamily="34" charset="0"/>
            </a:endParaRPr>
          </a:p>
          <a:p>
            <a:pPr marL="571500" lvl="3" indent="0">
              <a:lnSpc>
                <a:spcPct val="114000"/>
              </a:lnSpc>
              <a:spcBef>
                <a:spcPts val="0"/>
              </a:spcBef>
              <a:buClr>
                <a:srgbClr val="2F4167"/>
              </a:buClr>
              <a:buNone/>
              <a:defRPr/>
            </a:pPr>
            <a:endParaRPr lang="en-US" sz="1600" dirty="0">
              <a:latin typeface="Century Gothic" panose="020B0502020202020204" pitchFamily="34" charset="0"/>
            </a:endParaRPr>
          </a:p>
          <a:p>
            <a:pPr marL="400050" lvl="2" indent="-285750">
              <a:lnSpc>
                <a:spcPct val="114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662940" lvl="2" indent="-285750">
              <a:lnSpc>
                <a:spcPct val="100000"/>
              </a:lnSpc>
              <a:spcBef>
                <a:spcPts val="0"/>
              </a:spcBef>
              <a:buClr>
                <a:srgbClr val="2F4167"/>
              </a:buClr>
              <a:defRPr/>
            </a:pPr>
            <a:endParaRPr lang="en-US" sz="1800" dirty="0">
              <a:latin typeface="Century Gothic" panose="020B0502020202020204" pitchFamily="34" charset="0"/>
            </a:endParaRPr>
          </a:p>
          <a:p>
            <a:pPr marL="377190" lvl="2" indent="0">
              <a:lnSpc>
                <a:spcPct val="100000"/>
              </a:lnSpc>
              <a:spcBef>
                <a:spcPts val="0"/>
              </a:spcBef>
              <a:buClr>
                <a:srgbClr val="2F4167"/>
              </a:buClr>
              <a:buNone/>
              <a:defRPr/>
            </a:pPr>
            <a:endParaRPr lang="en-US" sz="2400" dirty="0">
              <a:latin typeface="Century Gothic" panose="020B0502020202020204" pitchFamily="34" charset="0"/>
            </a:endParaRPr>
          </a:p>
        </p:txBody>
      </p:sp>
      <p:pic>
        <p:nvPicPr>
          <p:cNvPr id="6" name="Picture 5" descr="A board with many sticky notes&#10;&#10;Description automatically generated">
            <a:extLst>
              <a:ext uri="{FF2B5EF4-FFF2-40B4-BE49-F238E27FC236}">
                <a16:creationId xmlns:a16="http://schemas.microsoft.com/office/drawing/2014/main" id="{13F8DAAD-3B33-9995-B1C3-E698717F8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781" y="2032027"/>
            <a:ext cx="4542331" cy="3406748"/>
          </a:xfrm>
          <a:prstGeom prst="rect">
            <a:avLst/>
          </a:prstGeom>
          <a:ln>
            <a:noFill/>
          </a:ln>
          <a:effectLst>
            <a:outerShdw blurRad="292100" dist="139700" dir="2700000" algn="tl" rotWithShape="0">
              <a:srgbClr val="333333">
                <a:alpha val="65000"/>
              </a:srgbClr>
            </a:outerShdw>
          </a:effectLst>
        </p:spPr>
      </p:pic>
      <p:sp>
        <p:nvSpPr>
          <p:cNvPr id="4" name="Content Placeholder 2">
            <a:extLst>
              <a:ext uri="{FF2B5EF4-FFF2-40B4-BE49-F238E27FC236}">
                <a16:creationId xmlns:a16="http://schemas.microsoft.com/office/drawing/2014/main" id="{9C57A22F-9475-5135-529C-EEABBBC22E73}"/>
              </a:ext>
            </a:extLst>
          </p:cNvPr>
          <p:cNvSpPr txBox="1">
            <a:spLocks/>
          </p:cNvSpPr>
          <p:nvPr/>
        </p:nvSpPr>
        <p:spPr>
          <a:xfrm>
            <a:off x="434238" y="5272029"/>
            <a:ext cx="5775980" cy="8773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lvl="3" indent="-285750">
              <a:lnSpc>
                <a:spcPct val="114000"/>
              </a:lnSpc>
              <a:spcBef>
                <a:spcPts val="0"/>
              </a:spcBef>
              <a:buClr>
                <a:srgbClr val="2F4167"/>
              </a:buClr>
              <a:defRPr/>
            </a:pPr>
            <a:endParaRPr lang="en-US" sz="1400" i="1" dirty="0">
              <a:latin typeface="Century Gothic" panose="020B0502020202020204" pitchFamily="34" charset="0"/>
            </a:endParaRPr>
          </a:p>
          <a:p>
            <a:pPr marL="571500" lvl="3" indent="0">
              <a:lnSpc>
                <a:spcPct val="114000"/>
              </a:lnSpc>
              <a:spcBef>
                <a:spcPts val="0"/>
              </a:spcBef>
              <a:buClr>
                <a:srgbClr val="2F4167"/>
              </a:buClr>
              <a:buNone/>
              <a:defRPr/>
            </a:pPr>
            <a:r>
              <a:rPr lang="en-US" sz="1400" b="1" i="1" dirty="0">
                <a:latin typeface="Century Gothic" panose="020B0502020202020204" pitchFamily="34" charset="0"/>
              </a:rPr>
              <a:t>NOTE:  The Village Board of Trustees is required to hold a public hearing on the draft plan prior to adoption.</a:t>
            </a:r>
            <a:endParaRPr lang="en-US" sz="1800" i="1" dirty="0">
              <a:latin typeface="Century Gothic" panose="020B0502020202020204" pitchFamily="34" charset="0"/>
            </a:endParaRPr>
          </a:p>
          <a:p>
            <a:pPr marL="377190" lvl="2" indent="0">
              <a:lnSpc>
                <a:spcPct val="100000"/>
              </a:lnSpc>
              <a:spcBef>
                <a:spcPts val="0"/>
              </a:spcBef>
              <a:buClr>
                <a:srgbClr val="2F4167"/>
              </a:buClr>
              <a:buNone/>
              <a:defRPr/>
            </a:pPr>
            <a:endParaRPr lang="en-US" sz="1800" dirty="0">
              <a:latin typeface="Century Gothic" panose="020B0502020202020204" pitchFamily="34" charset="0"/>
            </a:endParaRPr>
          </a:p>
        </p:txBody>
      </p:sp>
    </p:spTree>
    <p:extLst>
      <p:ext uri="{BB962C8B-B14F-4D97-AF65-F5344CB8AC3E}">
        <p14:creationId xmlns:p14="http://schemas.microsoft.com/office/powerpoint/2010/main" val="2374444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01E65-1047-A8CB-0DA8-DC35EB0B017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6ECCAF3-8747-5B0E-D43E-EB3B0E6A295B}"/>
              </a:ext>
            </a:extLst>
          </p:cNvPr>
          <p:cNvSpPr/>
          <p:nvPr/>
        </p:nvSpPr>
        <p:spPr>
          <a:xfrm>
            <a:off x="2585434" y="1629855"/>
            <a:ext cx="7025097" cy="428339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2" name="Rectangle 1">
            <a:extLst>
              <a:ext uri="{FF2B5EF4-FFF2-40B4-BE49-F238E27FC236}">
                <a16:creationId xmlns:a16="http://schemas.microsoft.com/office/drawing/2014/main" id="{1C5614DE-3058-7A4F-1331-DB48EF57E68B}"/>
              </a:ext>
            </a:extLst>
          </p:cNvPr>
          <p:cNvSpPr/>
          <p:nvPr/>
        </p:nvSpPr>
        <p:spPr>
          <a:xfrm>
            <a:off x="1083168" y="264096"/>
            <a:ext cx="10890504" cy="6960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6D3E7A20-D6EB-FF58-86C5-884F3AF4D3A6}"/>
              </a:ext>
            </a:extLst>
          </p:cNvPr>
          <p:cNvGrpSpPr/>
          <p:nvPr/>
        </p:nvGrpSpPr>
        <p:grpSpPr>
          <a:xfrm>
            <a:off x="169560" y="83641"/>
            <a:ext cx="1236611" cy="1222402"/>
            <a:chOff x="10163687" y="0"/>
            <a:chExt cx="1960094" cy="1937572"/>
          </a:xfrm>
        </p:grpSpPr>
        <p:sp>
          <p:nvSpPr>
            <p:cNvPr id="12" name="Oval 11">
              <a:extLst>
                <a:ext uri="{FF2B5EF4-FFF2-40B4-BE49-F238E27FC236}">
                  <a16:creationId xmlns:a16="http://schemas.microsoft.com/office/drawing/2014/main" id="{F8EF7BDE-9733-9835-909A-865BE2055D67}"/>
                </a:ext>
              </a:extLst>
            </p:cNvPr>
            <p:cNvSpPr/>
            <p:nvPr/>
          </p:nvSpPr>
          <p:spPr>
            <a:xfrm>
              <a:off x="10458281" y="247637"/>
              <a:ext cx="1455612" cy="14556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pic>
          <p:nvPicPr>
            <p:cNvPr id="13" name="Picture 12" descr="Logo&#10;&#10;Description automatically generated">
              <a:extLst>
                <a:ext uri="{FF2B5EF4-FFF2-40B4-BE49-F238E27FC236}">
                  <a16:creationId xmlns:a16="http://schemas.microsoft.com/office/drawing/2014/main" id="{C7545818-0520-7668-A29D-3C82DE244F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3687" y="0"/>
              <a:ext cx="1960094" cy="1937572"/>
            </a:xfrm>
            <a:prstGeom prst="rect">
              <a:avLst/>
            </a:prstGeom>
          </p:spPr>
        </p:pic>
      </p:grpSp>
      <p:grpSp>
        <p:nvGrpSpPr>
          <p:cNvPr id="29" name="Group 28">
            <a:extLst>
              <a:ext uri="{FF2B5EF4-FFF2-40B4-BE49-F238E27FC236}">
                <a16:creationId xmlns:a16="http://schemas.microsoft.com/office/drawing/2014/main" id="{F7EB9240-251D-945C-AE25-4E627FB863A4}"/>
              </a:ext>
            </a:extLst>
          </p:cNvPr>
          <p:cNvGrpSpPr/>
          <p:nvPr/>
        </p:nvGrpSpPr>
        <p:grpSpPr>
          <a:xfrm>
            <a:off x="0" y="6497327"/>
            <a:ext cx="12192004" cy="368167"/>
            <a:chOff x="0" y="6497327"/>
            <a:chExt cx="12192004" cy="368167"/>
          </a:xfrm>
        </p:grpSpPr>
        <p:sp>
          <p:nvSpPr>
            <p:cNvPr id="30" name="Rectangle 29">
              <a:extLst>
                <a:ext uri="{FF2B5EF4-FFF2-40B4-BE49-F238E27FC236}">
                  <a16:creationId xmlns:a16="http://schemas.microsoft.com/office/drawing/2014/main" id="{95973FF0-A67F-2453-8C7E-57D51094BFF4}"/>
                </a:ext>
              </a:extLst>
            </p:cNvPr>
            <p:cNvSpPr/>
            <p:nvPr/>
          </p:nvSpPr>
          <p:spPr>
            <a:xfrm>
              <a:off x="7722683" y="6497329"/>
              <a:ext cx="2459281" cy="3681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1" name="Rectangle 30">
              <a:extLst>
                <a:ext uri="{FF2B5EF4-FFF2-40B4-BE49-F238E27FC236}">
                  <a16:creationId xmlns:a16="http://schemas.microsoft.com/office/drawing/2014/main" id="{03438E6B-1DB7-623D-5452-21A08A2CC69D}"/>
                </a:ext>
              </a:extLst>
            </p:cNvPr>
            <p:cNvSpPr/>
            <p:nvPr/>
          </p:nvSpPr>
          <p:spPr>
            <a:xfrm>
              <a:off x="0" y="6497333"/>
              <a:ext cx="5476678" cy="368161"/>
            </a:xfrm>
            <a:prstGeom prst="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D8B81BEB-D649-A403-C2AD-E33B501C1FF4}"/>
                </a:ext>
              </a:extLst>
            </p:cNvPr>
            <p:cNvSpPr/>
            <p:nvPr/>
          </p:nvSpPr>
          <p:spPr>
            <a:xfrm>
              <a:off x="10145953" y="6497327"/>
              <a:ext cx="2046051" cy="368161"/>
            </a:xfrm>
            <a:prstGeom prst="rect">
              <a:avLst/>
            </a:prstGeom>
            <a:solidFill>
              <a:schemeClr val="tx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AA36ED0E-8216-B081-F416-7E3FBF6F7515}"/>
                </a:ext>
              </a:extLst>
            </p:cNvPr>
            <p:cNvSpPr/>
            <p:nvPr/>
          </p:nvSpPr>
          <p:spPr>
            <a:xfrm>
              <a:off x="4929024" y="6497333"/>
              <a:ext cx="2977972" cy="368161"/>
            </a:xfrm>
            <a:prstGeom prst="rect">
              <a:avLst/>
            </a:prstGeom>
            <a:solidFill>
              <a:srgbClr val="6D717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sp>
        <p:nvSpPr>
          <p:cNvPr id="14" name="TextBox 13">
            <a:extLst>
              <a:ext uri="{FF2B5EF4-FFF2-40B4-BE49-F238E27FC236}">
                <a16:creationId xmlns:a16="http://schemas.microsoft.com/office/drawing/2014/main" id="{101CDE91-8042-D959-031C-6F67BA7AC35A}"/>
              </a:ext>
            </a:extLst>
          </p:cNvPr>
          <p:cNvSpPr txBox="1"/>
          <p:nvPr/>
        </p:nvSpPr>
        <p:spPr>
          <a:xfrm>
            <a:off x="1272623" y="570125"/>
            <a:ext cx="10834597" cy="475655"/>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COMMITTEE COMPREHENSIVE PLAN COMMENTS PRESENTATION</a:t>
            </a:r>
          </a:p>
        </p:txBody>
      </p:sp>
      <p:pic>
        <p:nvPicPr>
          <p:cNvPr id="18" name="Picture 17">
            <a:extLst>
              <a:ext uri="{FF2B5EF4-FFF2-40B4-BE49-F238E27FC236}">
                <a16:creationId xmlns:a16="http://schemas.microsoft.com/office/drawing/2014/main" id="{94593EA3-A758-EBBE-3DA0-22098ACF0D56}"/>
              </a:ext>
            </a:extLst>
          </p:cNvPr>
          <p:cNvPicPr>
            <a:picLocks noChangeAspect="1"/>
          </p:cNvPicPr>
          <p:nvPr/>
        </p:nvPicPr>
        <p:blipFill rotWithShape="1">
          <a:blip r:embed="rId3"/>
          <a:srcRect l="880" t="1000" r="1361" b="2083"/>
          <a:stretch/>
        </p:blipFill>
        <p:spPr>
          <a:xfrm>
            <a:off x="3084722" y="1432193"/>
            <a:ext cx="5993177" cy="4627084"/>
          </a:xfrm>
          <a:prstGeom prst="rect">
            <a:avLst/>
          </a:prstGeom>
          <a:effectLst>
            <a:outerShdw blurRad="152400" sx="102000" sy="102000" algn="ctr" rotWithShape="0">
              <a:prstClr val="black">
                <a:alpha val="40000"/>
              </a:prstClr>
            </a:outerShdw>
          </a:effectLst>
        </p:spPr>
      </p:pic>
    </p:spTree>
    <p:extLst>
      <p:ext uri="{BB962C8B-B14F-4D97-AF65-F5344CB8AC3E}">
        <p14:creationId xmlns:p14="http://schemas.microsoft.com/office/powerpoint/2010/main" val="3544165605"/>
      </p:ext>
    </p:extLst>
  </p:cSld>
  <p:clrMapOvr>
    <a:masterClrMapping/>
  </p:clrMapOvr>
</p:sld>
</file>

<file path=ppt/theme/theme1.xml><?xml version="1.0" encoding="utf-8"?>
<a:theme xmlns:a="http://schemas.openxmlformats.org/drawingml/2006/main" name="Office Theme">
  <a:themeElements>
    <a:clrScheme name="Hastings">
      <a:dk1>
        <a:srgbClr val="000000"/>
      </a:dk1>
      <a:lt1>
        <a:srgbClr val="FFFFFF"/>
      </a:lt1>
      <a:dk2>
        <a:srgbClr val="18325A"/>
      </a:dk2>
      <a:lt2>
        <a:srgbClr val="D1DFF3"/>
      </a:lt2>
      <a:accent1>
        <a:srgbClr val="0C7F40"/>
      </a:accent1>
      <a:accent2>
        <a:srgbClr val="344249"/>
      </a:accent2>
      <a:accent3>
        <a:srgbClr val="6D717B"/>
      </a:accent3>
      <a:accent4>
        <a:srgbClr val="84ACB6"/>
      </a:accent4>
      <a:accent5>
        <a:srgbClr val="13CF68"/>
      </a:accent5>
      <a:accent6>
        <a:srgbClr val="748F9C"/>
      </a:accent6>
      <a:hlink>
        <a:srgbClr val="18325A"/>
      </a:hlink>
      <a:folHlink>
        <a:srgbClr val="0C7F4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14952</TotalTime>
  <Words>995</Words>
  <Application>Microsoft Office PowerPoint</Application>
  <PresentationFormat>Widescreen</PresentationFormat>
  <Paragraphs>274</Paragraphs>
  <Slides>25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Arial</vt:lpstr>
      <vt:lpstr>Calibri</vt:lpstr>
      <vt:lpstr>Calibri Light</vt:lpstr>
      <vt:lpstr>Century Gothic</vt:lpstr>
      <vt:lpstr>Farm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Brady</dc:creator>
  <cp:lastModifiedBy>Daniel Madigan</cp:lastModifiedBy>
  <cp:revision>621</cp:revision>
  <cp:lastPrinted>2024-05-22T16:56:57Z</cp:lastPrinted>
  <dcterms:created xsi:type="dcterms:W3CDTF">2021-12-23T16:39:49Z</dcterms:created>
  <dcterms:modified xsi:type="dcterms:W3CDTF">2024-05-22T17:59:23Z</dcterms:modified>
</cp:coreProperties>
</file>